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74" r:id="rId2"/>
    <p:sldId id="306" r:id="rId3"/>
    <p:sldId id="374" r:id="rId4"/>
    <p:sldId id="407" r:id="rId5"/>
    <p:sldId id="417" r:id="rId6"/>
    <p:sldId id="410" r:id="rId7"/>
    <p:sldId id="432" r:id="rId8"/>
    <p:sldId id="411" r:id="rId9"/>
    <p:sldId id="416" r:id="rId10"/>
    <p:sldId id="422" r:id="rId11"/>
    <p:sldId id="356" r:id="rId12"/>
    <p:sldId id="307" r:id="rId13"/>
    <p:sldId id="423" r:id="rId14"/>
    <p:sldId id="355" r:id="rId15"/>
    <p:sldId id="424" r:id="rId16"/>
    <p:sldId id="415" r:id="rId17"/>
    <p:sldId id="425" r:id="rId18"/>
    <p:sldId id="390" r:id="rId19"/>
    <p:sldId id="377" r:id="rId20"/>
    <p:sldId id="403" r:id="rId21"/>
    <p:sldId id="386" r:id="rId22"/>
    <p:sldId id="363" r:id="rId23"/>
    <p:sldId id="428" r:id="rId24"/>
    <p:sldId id="429" r:id="rId25"/>
    <p:sldId id="406" r:id="rId26"/>
    <p:sldId id="421" r:id="rId27"/>
    <p:sldId id="430" r:id="rId28"/>
    <p:sldId id="434" r:id="rId29"/>
    <p:sldId id="317" r:id="rId30"/>
  </p:sldIdLst>
  <p:sldSz cx="9144000" cy="5143500" type="screen16x9"/>
  <p:notesSz cx="6797675" cy="9926638"/>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 xmlns:p15="http://schemas.microsoft.com/office/powerpoint/2012/main">
        <p15:guide id="1" orient="horz" pos="3126">
          <p15:clr>
            <a:srgbClr val="A4A3A4"/>
          </p15:clr>
        </p15:guide>
        <p15:guide id="2" pos="2098">
          <p15:clr>
            <a:srgbClr val="A4A3A4"/>
          </p15:clr>
        </p15:guide>
        <p15:guide id="3"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80" autoAdjust="0"/>
  </p:normalViewPr>
  <p:slideViewPr>
    <p:cSldViewPr>
      <p:cViewPr varScale="1">
        <p:scale>
          <a:sx n="88" d="100"/>
          <a:sy n="88" d="100"/>
        </p:scale>
        <p:origin x="-1210" y="-72"/>
      </p:cViewPr>
      <p:guideLst>
        <p:guide orient="horz" pos="2160"/>
        <p:guide orient="horz" pos="1620"/>
        <p:guide pos="2880"/>
      </p:guideLst>
    </p:cSldViewPr>
  </p:slideViewPr>
  <p:notesTextViewPr>
    <p:cViewPr>
      <p:scale>
        <a:sx n="100" d="100"/>
        <a:sy n="100" d="100"/>
      </p:scale>
      <p:origin x="0" y="0"/>
    </p:cViewPr>
  </p:notesTextViewPr>
  <p:notesViewPr>
    <p:cSldViewPr>
      <p:cViewPr varScale="1">
        <p:scale>
          <a:sx n="64" d="100"/>
          <a:sy n="64" d="100"/>
        </p:scale>
        <p:origin x="-2940" y="-102"/>
      </p:cViewPr>
      <p:guideLst>
        <p:guide orient="horz" pos="3126"/>
        <p:guide pos="2098"/>
        <p:guide pos="214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08BE0-4C71-4730-A9A7-EA43FE2123E6}"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NZ"/>
        </a:p>
      </dgm:t>
    </dgm:pt>
    <dgm:pt modelId="{B6F23A37-A398-4FD6-BEC7-57CB633D172E}">
      <dgm:prSet phldrT="[Text]" custT="1"/>
      <dgm:spPr>
        <a:solidFill>
          <a:srgbClr val="C00000">
            <a:alpha val="69000"/>
          </a:srgbClr>
        </a:solidFill>
      </dgm:spPr>
      <dgm:t>
        <a:bodyPr/>
        <a:lstStyle/>
        <a:p>
          <a:r>
            <a:rPr lang="en-NZ" sz="3200" dirty="0">
              <a:solidFill>
                <a:schemeClr val="bg1"/>
              </a:solidFill>
            </a:rPr>
            <a:t>Success for </a:t>
          </a:r>
          <a:r>
            <a:rPr lang="en-NZ" sz="3200" dirty="0" smtClean="0">
              <a:solidFill>
                <a:schemeClr val="bg1"/>
              </a:solidFill>
            </a:rPr>
            <a:t>ALL </a:t>
          </a:r>
          <a:r>
            <a:rPr lang="en-NZ" sz="2500" dirty="0" smtClean="0">
              <a:solidFill>
                <a:schemeClr val="bg1"/>
              </a:solidFill>
            </a:rPr>
            <a:t/>
          </a:r>
          <a:br>
            <a:rPr lang="en-NZ" sz="2500" dirty="0" smtClean="0">
              <a:solidFill>
                <a:schemeClr val="bg1"/>
              </a:solidFill>
            </a:rPr>
          </a:br>
          <a:r>
            <a:rPr lang="en-NZ" sz="2000" dirty="0" smtClean="0">
              <a:solidFill>
                <a:schemeClr val="bg1"/>
              </a:solidFill>
            </a:rPr>
            <a:t>(students, staff, settings)</a:t>
          </a:r>
          <a:endParaRPr lang="en-NZ" sz="2000" dirty="0">
            <a:solidFill>
              <a:schemeClr val="bg1"/>
            </a:solidFill>
          </a:endParaRPr>
        </a:p>
      </dgm:t>
    </dgm:pt>
    <dgm:pt modelId="{3914AC76-0FD7-460E-B29E-857D81056A7A}" type="parTrans" cxnId="{EB8C2726-6738-4847-A18B-5958C59DA7C3}">
      <dgm:prSet/>
      <dgm:spPr/>
      <dgm:t>
        <a:bodyPr/>
        <a:lstStyle/>
        <a:p>
          <a:endParaRPr lang="en-NZ"/>
        </a:p>
      </dgm:t>
    </dgm:pt>
    <dgm:pt modelId="{AE921D2E-34C5-4382-BB26-B7E479BF4F80}" type="sibTrans" cxnId="{EB8C2726-6738-4847-A18B-5958C59DA7C3}">
      <dgm:prSet/>
      <dgm:spPr/>
      <dgm:t>
        <a:bodyPr/>
        <a:lstStyle/>
        <a:p>
          <a:endParaRPr lang="en-NZ"/>
        </a:p>
      </dgm:t>
    </dgm:pt>
    <dgm:pt modelId="{95BCC64C-C0C2-4622-8DDB-07C5AA1CCCFE}">
      <dgm:prSet phldrT="[Text]" custT="1"/>
      <dgm:spPr>
        <a:solidFill>
          <a:srgbClr val="54CC40">
            <a:alpha val="49804"/>
          </a:srgbClr>
        </a:solidFill>
      </dgm:spPr>
      <dgm:t>
        <a:bodyPr/>
        <a:lstStyle/>
        <a:p>
          <a:r>
            <a:rPr lang="en-NZ" sz="1400" dirty="0" smtClean="0"/>
            <a:t>students </a:t>
          </a:r>
          <a:r>
            <a:rPr lang="en-NZ" sz="1400" dirty="0"/>
            <a:t>are engaged and achieving</a:t>
          </a:r>
        </a:p>
      </dgm:t>
    </dgm:pt>
    <dgm:pt modelId="{A2CA0587-22C9-484D-88DE-D7747354244A}" type="parTrans" cxnId="{42A82646-F6E9-48A8-BAA0-D73AB307F1D1}">
      <dgm:prSet/>
      <dgm:spPr/>
      <dgm:t>
        <a:bodyPr/>
        <a:lstStyle/>
        <a:p>
          <a:endParaRPr lang="en-NZ"/>
        </a:p>
      </dgm:t>
    </dgm:pt>
    <dgm:pt modelId="{764AB6B0-6E93-4928-8468-380C62F97C90}" type="sibTrans" cxnId="{42A82646-F6E9-48A8-BAA0-D73AB307F1D1}">
      <dgm:prSet/>
      <dgm:spPr/>
      <dgm:t>
        <a:bodyPr/>
        <a:lstStyle/>
        <a:p>
          <a:endParaRPr lang="en-NZ"/>
        </a:p>
      </dgm:t>
    </dgm:pt>
    <dgm:pt modelId="{6675A932-C386-487B-AAA9-8B5B6F0B4F6C}">
      <dgm:prSet phldrT="[Text]" custT="1"/>
      <dgm:spPr>
        <a:solidFill>
          <a:schemeClr val="accent2">
            <a:alpha val="50000"/>
          </a:schemeClr>
        </a:solidFill>
      </dgm:spPr>
      <dgm:t>
        <a:bodyPr/>
        <a:lstStyle/>
        <a:p>
          <a:r>
            <a:rPr lang="en-NZ" sz="1400" dirty="0"/>
            <a:t>students experience academic and social success</a:t>
          </a:r>
        </a:p>
      </dgm:t>
    </dgm:pt>
    <dgm:pt modelId="{741AF80B-840A-4BED-A6C6-C8AC5E9F5DDF}" type="parTrans" cxnId="{75459E8D-57FA-45CC-8EA2-B6CC8CCEA876}">
      <dgm:prSet/>
      <dgm:spPr/>
      <dgm:t>
        <a:bodyPr/>
        <a:lstStyle/>
        <a:p>
          <a:endParaRPr lang="en-NZ"/>
        </a:p>
      </dgm:t>
    </dgm:pt>
    <dgm:pt modelId="{507D1C5A-020B-48A0-B2FA-E3C93479E457}" type="sibTrans" cxnId="{75459E8D-57FA-45CC-8EA2-B6CC8CCEA876}">
      <dgm:prSet/>
      <dgm:spPr/>
      <dgm:t>
        <a:bodyPr/>
        <a:lstStyle/>
        <a:p>
          <a:endParaRPr lang="en-NZ"/>
        </a:p>
      </dgm:t>
    </dgm:pt>
    <dgm:pt modelId="{D4629885-6BAC-4CE2-BCC1-21C2282C2280}">
      <dgm:prSet phldrT="[Text]"/>
      <dgm:spPr>
        <a:solidFill>
          <a:schemeClr val="accent6">
            <a:lumMod val="75000"/>
            <a:alpha val="50000"/>
          </a:schemeClr>
        </a:solidFill>
      </dgm:spPr>
      <dgm:t>
        <a:bodyPr/>
        <a:lstStyle/>
        <a:p>
          <a:r>
            <a:rPr lang="en-NZ" dirty="0" smtClean="0"/>
            <a:t>wellbeing </a:t>
          </a:r>
          <a:endParaRPr lang="en-NZ" dirty="0"/>
        </a:p>
      </dgm:t>
    </dgm:pt>
    <dgm:pt modelId="{A9692E39-B2F4-43D4-B8CB-CFFEAFEB1FBC}" type="parTrans" cxnId="{E663D643-E904-4946-A3B1-FB30DAFE6EB1}">
      <dgm:prSet/>
      <dgm:spPr/>
      <dgm:t>
        <a:bodyPr/>
        <a:lstStyle/>
        <a:p>
          <a:endParaRPr lang="en-NZ"/>
        </a:p>
      </dgm:t>
    </dgm:pt>
    <dgm:pt modelId="{77072D5B-2550-4A32-9C81-7BBC32FBC88F}" type="sibTrans" cxnId="{E663D643-E904-4946-A3B1-FB30DAFE6EB1}">
      <dgm:prSet/>
      <dgm:spPr/>
      <dgm:t>
        <a:bodyPr/>
        <a:lstStyle/>
        <a:p>
          <a:endParaRPr lang="en-NZ"/>
        </a:p>
      </dgm:t>
    </dgm:pt>
    <dgm:pt modelId="{F4D8BF9C-DCFF-4531-8D1E-342AC4261114}">
      <dgm:prSet phldrT="[Text]"/>
      <dgm:spPr>
        <a:solidFill>
          <a:schemeClr val="accent5">
            <a:lumMod val="75000"/>
            <a:alpha val="50000"/>
          </a:schemeClr>
        </a:solidFill>
      </dgm:spPr>
      <dgm:t>
        <a:bodyPr/>
        <a:lstStyle/>
        <a:p>
          <a:r>
            <a:rPr lang="en-NZ" dirty="0"/>
            <a:t>belonging</a:t>
          </a:r>
        </a:p>
      </dgm:t>
    </dgm:pt>
    <dgm:pt modelId="{A4E4B2EF-90A1-4605-AF2F-2A6FE25B58F6}" type="parTrans" cxnId="{E97B4BB7-3E3E-4206-97DB-10F56259363B}">
      <dgm:prSet/>
      <dgm:spPr/>
      <dgm:t>
        <a:bodyPr/>
        <a:lstStyle/>
        <a:p>
          <a:endParaRPr lang="en-NZ"/>
        </a:p>
      </dgm:t>
    </dgm:pt>
    <dgm:pt modelId="{78F0A930-9C4F-4B55-9A44-ADAE57E44FF4}" type="sibTrans" cxnId="{E97B4BB7-3E3E-4206-97DB-10F56259363B}">
      <dgm:prSet/>
      <dgm:spPr/>
      <dgm:t>
        <a:bodyPr/>
        <a:lstStyle/>
        <a:p>
          <a:endParaRPr lang="en-NZ"/>
        </a:p>
      </dgm:t>
    </dgm:pt>
    <dgm:pt modelId="{C0D2A080-AFF5-4D4C-85B5-6B7EC66CE267}">
      <dgm:prSet/>
      <dgm:spPr>
        <a:solidFill>
          <a:srgbClr val="C9011E">
            <a:alpha val="49804"/>
          </a:srgbClr>
        </a:solidFill>
      </dgm:spPr>
      <dgm:t>
        <a:bodyPr/>
        <a:lstStyle/>
        <a:p>
          <a:r>
            <a:rPr lang="en-NZ" dirty="0"/>
            <a:t>effective and flexible teaching</a:t>
          </a:r>
        </a:p>
      </dgm:t>
    </dgm:pt>
    <dgm:pt modelId="{B4EB40A6-5630-4178-85C4-5E569B3FABDE}" type="parTrans" cxnId="{E1C0EF4F-2819-4B93-B1D6-DCB0AA913398}">
      <dgm:prSet/>
      <dgm:spPr/>
      <dgm:t>
        <a:bodyPr/>
        <a:lstStyle/>
        <a:p>
          <a:endParaRPr lang="en-NZ"/>
        </a:p>
      </dgm:t>
    </dgm:pt>
    <dgm:pt modelId="{96A17E79-792B-4ACA-B4EB-995F48BE8C89}" type="sibTrans" cxnId="{E1C0EF4F-2819-4B93-B1D6-DCB0AA913398}">
      <dgm:prSet/>
      <dgm:spPr/>
      <dgm:t>
        <a:bodyPr/>
        <a:lstStyle/>
        <a:p>
          <a:endParaRPr lang="en-NZ"/>
        </a:p>
      </dgm:t>
    </dgm:pt>
    <dgm:pt modelId="{1D79A4A9-2DDA-4C97-B633-2BF652ADE957}">
      <dgm:prSet custT="1"/>
      <dgm:spPr>
        <a:solidFill>
          <a:srgbClr val="7030A0">
            <a:alpha val="50000"/>
          </a:srgbClr>
        </a:solidFill>
      </dgm:spPr>
      <dgm:t>
        <a:bodyPr/>
        <a:lstStyle/>
        <a:p>
          <a:r>
            <a:rPr lang="en-NZ" sz="1400" dirty="0"/>
            <a:t>knowing your </a:t>
          </a:r>
          <a:r>
            <a:rPr lang="en-NZ" sz="1400" dirty="0" smtClean="0"/>
            <a:t>learner, student voice</a:t>
          </a:r>
          <a:endParaRPr lang="en-NZ" sz="1400" dirty="0"/>
        </a:p>
      </dgm:t>
    </dgm:pt>
    <dgm:pt modelId="{2086C0A2-9A4E-4A8F-BAF5-914EA26AD876}" type="parTrans" cxnId="{994F669E-75F9-4005-8E68-36420B29D082}">
      <dgm:prSet/>
      <dgm:spPr/>
      <dgm:t>
        <a:bodyPr/>
        <a:lstStyle/>
        <a:p>
          <a:endParaRPr lang="en-NZ"/>
        </a:p>
      </dgm:t>
    </dgm:pt>
    <dgm:pt modelId="{5EC8D8E4-406A-4B6A-9A3C-D0766F5E83C8}" type="sibTrans" cxnId="{994F669E-75F9-4005-8E68-36420B29D082}">
      <dgm:prSet/>
      <dgm:spPr/>
      <dgm:t>
        <a:bodyPr/>
        <a:lstStyle/>
        <a:p>
          <a:endParaRPr lang="en-NZ"/>
        </a:p>
      </dgm:t>
    </dgm:pt>
    <dgm:pt modelId="{6D90C396-B9BA-4656-838B-46E652E75C0E}">
      <dgm:prSet custT="1"/>
      <dgm:spPr>
        <a:solidFill>
          <a:schemeClr val="accent3">
            <a:lumMod val="50000"/>
            <a:alpha val="50000"/>
          </a:schemeClr>
        </a:solidFill>
      </dgm:spPr>
      <dgm:t>
        <a:bodyPr/>
        <a:lstStyle/>
        <a:p>
          <a:r>
            <a:rPr lang="en-NZ" sz="1600" dirty="0" smtClean="0"/>
            <a:t>leadership</a:t>
          </a:r>
          <a:endParaRPr lang="en-NZ" sz="1600" dirty="0"/>
        </a:p>
      </dgm:t>
    </dgm:pt>
    <dgm:pt modelId="{E93D7B7C-7674-47A1-AF18-1433F8CF500F}" type="parTrans" cxnId="{0C082F25-E93B-4920-BB8A-3C4DEE405F16}">
      <dgm:prSet/>
      <dgm:spPr/>
      <dgm:t>
        <a:bodyPr/>
        <a:lstStyle/>
        <a:p>
          <a:endParaRPr lang="en-NZ"/>
        </a:p>
      </dgm:t>
    </dgm:pt>
    <dgm:pt modelId="{EE65729A-7B97-4C05-80E6-63A5493A78D0}" type="sibTrans" cxnId="{0C082F25-E93B-4920-BB8A-3C4DEE405F16}">
      <dgm:prSet/>
      <dgm:spPr/>
      <dgm:t>
        <a:bodyPr/>
        <a:lstStyle/>
        <a:p>
          <a:endParaRPr lang="en-NZ"/>
        </a:p>
      </dgm:t>
    </dgm:pt>
    <dgm:pt modelId="{98671709-250D-4E93-B475-3123FCE28765}">
      <dgm:prSet/>
      <dgm:spPr>
        <a:solidFill>
          <a:srgbClr val="92D050">
            <a:alpha val="50000"/>
          </a:srgbClr>
        </a:solidFill>
      </dgm:spPr>
      <dgm:t>
        <a:bodyPr/>
        <a:lstStyle/>
        <a:p>
          <a:r>
            <a:rPr lang="en-NZ" dirty="0" smtClean="0"/>
            <a:t>strong values base</a:t>
          </a:r>
          <a:endParaRPr lang="en-NZ" dirty="0"/>
        </a:p>
      </dgm:t>
    </dgm:pt>
    <dgm:pt modelId="{1340484F-0EA3-48AD-88C6-9E90B1B4B9AC}" type="parTrans" cxnId="{D169E1EF-E5EA-4F67-8956-1F293C0C9822}">
      <dgm:prSet/>
      <dgm:spPr/>
      <dgm:t>
        <a:bodyPr/>
        <a:lstStyle/>
        <a:p>
          <a:endParaRPr lang="en-NZ"/>
        </a:p>
      </dgm:t>
    </dgm:pt>
    <dgm:pt modelId="{5EE9E641-C9F7-42B8-B66F-35D057DE6AFE}" type="sibTrans" cxnId="{D169E1EF-E5EA-4F67-8956-1F293C0C9822}">
      <dgm:prSet/>
      <dgm:spPr/>
      <dgm:t>
        <a:bodyPr/>
        <a:lstStyle/>
        <a:p>
          <a:endParaRPr lang="en-NZ"/>
        </a:p>
      </dgm:t>
    </dgm:pt>
    <dgm:pt modelId="{353D4109-6207-411D-BF25-CF4D4819FB8A}">
      <dgm:prSet/>
      <dgm:spPr>
        <a:solidFill>
          <a:srgbClr val="00B0F0">
            <a:alpha val="50000"/>
          </a:srgbClr>
        </a:solidFill>
      </dgm:spPr>
      <dgm:t>
        <a:bodyPr/>
        <a:lstStyle/>
        <a:p>
          <a:r>
            <a:rPr lang="en-NZ" dirty="0" smtClean="0"/>
            <a:t>data driven and evidence-based</a:t>
          </a:r>
          <a:endParaRPr lang="en-NZ" dirty="0"/>
        </a:p>
      </dgm:t>
    </dgm:pt>
    <dgm:pt modelId="{6908DD0A-A4C5-4965-AED9-113B22F14E6E}" type="parTrans" cxnId="{F5D799A6-6A12-4AC6-9903-66C3AB4FD78F}">
      <dgm:prSet/>
      <dgm:spPr/>
      <dgm:t>
        <a:bodyPr/>
        <a:lstStyle/>
        <a:p>
          <a:endParaRPr lang="en-NZ"/>
        </a:p>
      </dgm:t>
    </dgm:pt>
    <dgm:pt modelId="{5682752F-5B41-437A-9C10-B01A116E993A}" type="sibTrans" cxnId="{F5D799A6-6A12-4AC6-9903-66C3AB4FD78F}">
      <dgm:prSet/>
      <dgm:spPr/>
      <dgm:t>
        <a:bodyPr/>
        <a:lstStyle/>
        <a:p>
          <a:endParaRPr lang="en-NZ"/>
        </a:p>
      </dgm:t>
    </dgm:pt>
    <dgm:pt modelId="{810A20F8-DDBB-45AC-B02B-38F357BF2F35}" type="pres">
      <dgm:prSet presAssocID="{C1708BE0-4C71-4730-A9A7-EA43FE2123E6}" presName="composite" presStyleCnt="0">
        <dgm:presLayoutVars>
          <dgm:chMax val="1"/>
          <dgm:dir/>
          <dgm:resizeHandles val="exact"/>
        </dgm:presLayoutVars>
      </dgm:prSet>
      <dgm:spPr/>
      <dgm:t>
        <a:bodyPr/>
        <a:lstStyle/>
        <a:p>
          <a:endParaRPr lang="en-NZ"/>
        </a:p>
      </dgm:t>
    </dgm:pt>
    <dgm:pt modelId="{CAEF6DDC-D618-42DB-9856-09B820BFDC69}" type="pres">
      <dgm:prSet presAssocID="{C1708BE0-4C71-4730-A9A7-EA43FE2123E6}" presName="radial" presStyleCnt="0">
        <dgm:presLayoutVars>
          <dgm:animLvl val="ctr"/>
        </dgm:presLayoutVars>
      </dgm:prSet>
      <dgm:spPr/>
    </dgm:pt>
    <dgm:pt modelId="{8C076185-D23A-41AD-9E51-B0FBA68309CA}" type="pres">
      <dgm:prSet presAssocID="{B6F23A37-A398-4FD6-BEC7-57CB633D172E}" presName="centerShape" presStyleLbl="vennNode1" presStyleIdx="0" presStyleCnt="10"/>
      <dgm:spPr/>
      <dgm:t>
        <a:bodyPr/>
        <a:lstStyle/>
        <a:p>
          <a:endParaRPr lang="en-NZ"/>
        </a:p>
      </dgm:t>
    </dgm:pt>
    <dgm:pt modelId="{F8002999-6943-424A-BD6D-D83803168D26}" type="pres">
      <dgm:prSet presAssocID="{95BCC64C-C0C2-4622-8DDB-07C5AA1CCCFE}" presName="node" presStyleLbl="vennNode1" presStyleIdx="1" presStyleCnt="10" custRadScaleRad="101562" custRadScaleInc="4264">
        <dgm:presLayoutVars>
          <dgm:bulletEnabled val="1"/>
        </dgm:presLayoutVars>
      </dgm:prSet>
      <dgm:spPr/>
      <dgm:t>
        <a:bodyPr/>
        <a:lstStyle/>
        <a:p>
          <a:endParaRPr lang="en-NZ"/>
        </a:p>
      </dgm:t>
    </dgm:pt>
    <dgm:pt modelId="{D86C463C-B094-4367-9BA4-57357D4E0285}" type="pres">
      <dgm:prSet presAssocID="{6675A932-C386-487B-AAA9-8B5B6F0B4F6C}" presName="node" presStyleLbl="vennNode1" presStyleIdx="2" presStyleCnt="10">
        <dgm:presLayoutVars>
          <dgm:bulletEnabled val="1"/>
        </dgm:presLayoutVars>
      </dgm:prSet>
      <dgm:spPr/>
      <dgm:t>
        <a:bodyPr/>
        <a:lstStyle/>
        <a:p>
          <a:endParaRPr lang="en-NZ"/>
        </a:p>
      </dgm:t>
    </dgm:pt>
    <dgm:pt modelId="{4876EE90-078C-4362-B92C-A6AA7B9BA3EE}" type="pres">
      <dgm:prSet presAssocID="{6D90C396-B9BA-4656-838B-46E652E75C0E}" presName="node" presStyleLbl="vennNode1" presStyleIdx="3" presStyleCnt="10">
        <dgm:presLayoutVars>
          <dgm:bulletEnabled val="1"/>
        </dgm:presLayoutVars>
      </dgm:prSet>
      <dgm:spPr/>
      <dgm:t>
        <a:bodyPr/>
        <a:lstStyle/>
        <a:p>
          <a:endParaRPr lang="en-NZ"/>
        </a:p>
      </dgm:t>
    </dgm:pt>
    <dgm:pt modelId="{5C8C2E77-2471-4416-8262-4162203A6528}" type="pres">
      <dgm:prSet presAssocID="{1D79A4A9-2DDA-4C97-B633-2BF652ADE957}" presName="node" presStyleLbl="vennNode1" presStyleIdx="4" presStyleCnt="10">
        <dgm:presLayoutVars>
          <dgm:bulletEnabled val="1"/>
        </dgm:presLayoutVars>
      </dgm:prSet>
      <dgm:spPr/>
      <dgm:t>
        <a:bodyPr/>
        <a:lstStyle/>
        <a:p>
          <a:endParaRPr lang="en-NZ"/>
        </a:p>
      </dgm:t>
    </dgm:pt>
    <dgm:pt modelId="{767A9164-B26A-459D-BBA7-26FF8C0924E8}" type="pres">
      <dgm:prSet presAssocID="{D4629885-6BAC-4CE2-BCC1-21C2282C2280}" presName="node" presStyleLbl="vennNode1" presStyleIdx="5" presStyleCnt="10">
        <dgm:presLayoutVars>
          <dgm:bulletEnabled val="1"/>
        </dgm:presLayoutVars>
      </dgm:prSet>
      <dgm:spPr/>
      <dgm:t>
        <a:bodyPr/>
        <a:lstStyle/>
        <a:p>
          <a:endParaRPr lang="en-NZ"/>
        </a:p>
      </dgm:t>
    </dgm:pt>
    <dgm:pt modelId="{F7068B03-F1CB-4EC8-B370-C7CAEB18D2CC}" type="pres">
      <dgm:prSet presAssocID="{C0D2A080-AFF5-4D4C-85B5-6B7EC66CE267}" presName="node" presStyleLbl="vennNode1" presStyleIdx="6" presStyleCnt="10">
        <dgm:presLayoutVars>
          <dgm:bulletEnabled val="1"/>
        </dgm:presLayoutVars>
      </dgm:prSet>
      <dgm:spPr/>
      <dgm:t>
        <a:bodyPr/>
        <a:lstStyle/>
        <a:p>
          <a:endParaRPr lang="en-NZ"/>
        </a:p>
      </dgm:t>
    </dgm:pt>
    <dgm:pt modelId="{E7A1077C-8EF1-45E4-9F31-046BB595A8AF}" type="pres">
      <dgm:prSet presAssocID="{353D4109-6207-411D-BF25-CF4D4819FB8A}" presName="node" presStyleLbl="vennNode1" presStyleIdx="7" presStyleCnt="10">
        <dgm:presLayoutVars>
          <dgm:bulletEnabled val="1"/>
        </dgm:presLayoutVars>
      </dgm:prSet>
      <dgm:spPr/>
      <dgm:t>
        <a:bodyPr/>
        <a:lstStyle/>
        <a:p>
          <a:endParaRPr lang="en-NZ"/>
        </a:p>
      </dgm:t>
    </dgm:pt>
    <dgm:pt modelId="{FBB6B59A-A010-4FC3-8BB3-89D59719A421}" type="pres">
      <dgm:prSet presAssocID="{98671709-250D-4E93-B475-3123FCE28765}" presName="node" presStyleLbl="vennNode1" presStyleIdx="8" presStyleCnt="10">
        <dgm:presLayoutVars>
          <dgm:bulletEnabled val="1"/>
        </dgm:presLayoutVars>
      </dgm:prSet>
      <dgm:spPr/>
      <dgm:t>
        <a:bodyPr/>
        <a:lstStyle/>
        <a:p>
          <a:endParaRPr lang="en-NZ"/>
        </a:p>
      </dgm:t>
    </dgm:pt>
    <dgm:pt modelId="{8E746696-EDDA-4B67-A100-281E87D2B426}" type="pres">
      <dgm:prSet presAssocID="{F4D8BF9C-DCFF-4531-8D1E-342AC4261114}" presName="node" presStyleLbl="vennNode1" presStyleIdx="9" presStyleCnt="10">
        <dgm:presLayoutVars>
          <dgm:bulletEnabled val="1"/>
        </dgm:presLayoutVars>
      </dgm:prSet>
      <dgm:spPr/>
      <dgm:t>
        <a:bodyPr/>
        <a:lstStyle/>
        <a:p>
          <a:endParaRPr lang="en-NZ"/>
        </a:p>
      </dgm:t>
    </dgm:pt>
  </dgm:ptLst>
  <dgm:cxnLst>
    <dgm:cxn modelId="{DA408A59-7B73-CC45-AE7A-7EDAB3A77667}" type="presOf" srcId="{6D90C396-B9BA-4656-838B-46E652E75C0E}" destId="{4876EE90-078C-4362-B92C-A6AA7B9BA3EE}" srcOrd="0" destOrd="0" presId="urn:microsoft.com/office/officeart/2005/8/layout/radial3"/>
    <dgm:cxn modelId="{BD745638-738E-3D45-A900-74F7F6A257A6}" type="presOf" srcId="{D4629885-6BAC-4CE2-BCC1-21C2282C2280}" destId="{767A9164-B26A-459D-BBA7-26FF8C0924E8}" srcOrd="0" destOrd="0" presId="urn:microsoft.com/office/officeart/2005/8/layout/radial3"/>
    <dgm:cxn modelId="{1A727A2C-F22D-7A49-AD10-D324CA229107}" type="presOf" srcId="{95BCC64C-C0C2-4622-8DDB-07C5AA1CCCFE}" destId="{F8002999-6943-424A-BD6D-D83803168D26}" srcOrd="0" destOrd="0" presId="urn:microsoft.com/office/officeart/2005/8/layout/radial3"/>
    <dgm:cxn modelId="{E663D643-E904-4946-A3B1-FB30DAFE6EB1}" srcId="{B6F23A37-A398-4FD6-BEC7-57CB633D172E}" destId="{D4629885-6BAC-4CE2-BCC1-21C2282C2280}" srcOrd="4" destOrd="0" parTransId="{A9692E39-B2F4-43D4-B8CB-CFFEAFEB1FBC}" sibTransId="{77072D5B-2550-4A32-9C81-7BBC32FBC88F}"/>
    <dgm:cxn modelId="{C3472FB2-B99C-8147-A5CF-DFB2185154B4}" type="presOf" srcId="{F4D8BF9C-DCFF-4531-8D1E-342AC4261114}" destId="{8E746696-EDDA-4B67-A100-281E87D2B426}" srcOrd="0" destOrd="0" presId="urn:microsoft.com/office/officeart/2005/8/layout/radial3"/>
    <dgm:cxn modelId="{B50FD0D3-72F0-3C42-8D85-FF3BCE6E462B}" type="presOf" srcId="{C1708BE0-4C71-4730-A9A7-EA43FE2123E6}" destId="{810A20F8-DDBB-45AC-B02B-38F357BF2F35}" srcOrd="0" destOrd="0" presId="urn:microsoft.com/office/officeart/2005/8/layout/radial3"/>
    <dgm:cxn modelId="{994F669E-75F9-4005-8E68-36420B29D082}" srcId="{B6F23A37-A398-4FD6-BEC7-57CB633D172E}" destId="{1D79A4A9-2DDA-4C97-B633-2BF652ADE957}" srcOrd="3" destOrd="0" parTransId="{2086C0A2-9A4E-4A8F-BAF5-914EA26AD876}" sibTransId="{5EC8D8E4-406A-4B6A-9A3C-D0766F5E83C8}"/>
    <dgm:cxn modelId="{A772543D-C844-9547-8DF0-382B8BE873FD}" type="presOf" srcId="{B6F23A37-A398-4FD6-BEC7-57CB633D172E}" destId="{8C076185-D23A-41AD-9E51-B0FBA68309CA}" srcOrd="0" destOrd="0" presId="urn:microsoft.com/office/officeart/2005/8/layout/radial3"/>
    <dgm:cxn modelId="{E1C0EF4F-2819-4B93-B1D6-DCB0AA913398}" srcId="{B6F23A37-A398-4FD6-BEC7-57CB633D172E}" destId="{C0D2A080-AFF5-4D4C-85B5-6B7EC66CE267}" srcOrd="5" destOrd="0" parTransId="{B4EB40A6-5630-4178-85C4-5E569B3FABDE}" sibTransId="{96A17E79-792B-4ACA-B4EB-995F48BE8C89}"/>
    <dgm:cxn modelId="{D169E1EF-E5EA-4F67-8956-1F293C0C9822}" srcId="{B6F23A37-A398-4FD6-BEC7-57CB633D172E}" destId="{98671709-250D-4E93-B475-3123FCE28765}" srcOrd="7" destOrd="0" parTransId="{1340484F-0EA3-48AD-88C6-9E90B1B4B9AC}" sibTransId="{5EE9E641-C9F7-42B8-B66F-35D057DE6AFE}"/>
    <dgm:cxn modelId="{F5D799A6-6A12-4AC6-9903-66C3AB4FD78F}" srcId="{B6F23A37-A398-4FD6-BEC7-57CB633D172E}" destId="{353D4109-6207-411D-BF25-CF4D4819FB8A}" srcOrd="6" destOrd="0" parTransId="{6908DD0A-A4C5-4965-AED9-113B22F14E6E}" sibTransId="{5682752F-5B41-437A-9C10-B01A116E993A}"/>
    <dgm:cxn modelId="{909AF9F3-AE6C-E244-AC27-C52BE33DAB98}" type="presOf" srcId="{98671709-250D-4E93-B475-3123FCE28765}" destId="{FBB6B59A-A010-4FC3-8BB3-89D59719A421}" srcOrd="0" destOrd="0" presId="urn:microsoft.com/office/officeart/2005/8/layout/radial3"/>
    <dgm:cxn modelId="{42A82646-F6E9-48A8-BAA0-D73AB307F1D1}" srcId="{B6F23A37-A398-4FD6-BEC7-57CB633D172E}" destId="{95BCC64C-C0C2-4622-8DDB-07C5AA1CCCFE}" srcOrd="0" destOrd="0" parTransId="{A2CA0587-22C9-484D-88DE-D7747354244A}" sibTransId="{764AB6B0-6E93-4928-8468-380C62F97C90}"/>
    <dgm:cxn modelId="{3F90D215-FFC4-C245-9271-7FDAB44A2181}" type="presOf" srcId="{6675A932-C386-487B-AAA9-8B5B6F0B4F6C}" destId="{D86C463C-B094-4367-9BA4-57357D4E0285}" srcOrd="0" destOrd="0" presId="urn:microsoft.com/office/officeart/2005/8/layout/radial3"/>
    <dgm:cxn modelId="{0C082F25-E93B-4920-BB8A-3C4DEE405F16}" srcId="{B6F23A37-A398-4FD6-BEC7-57CB633D172E}" destId="{6D90C396-B9BA-4656-838B-46E652E75C0E}" srcOrd="2" destOrd="0" parTransId="{E93D7B7C-7674-47A1-AF18-1433F8CF500F}" sibTransId="{EE65729A-7B97-4C05-80E6-63A5493A78D0}"/>
    <dgm:cxn modelId="{EB8C2726-6738-4847-A18B-5958C59DA7C3}" srcId="{C1708BE0-4C71-4730-A9A7-EA43FE2123E6}" destId="{B6F23A37-A398-4FD6-BEC7-57CB633D172E}" srcOrd="0" destOrd="0" parTransId="{3914AC76-0FD7-460E-B29E-857D81056A7A}" sibTransId="{AE921D2E-34C5-4382-BB26-B7E479BF4F80}"/>
    <dgm:cxn modelId="{10265DF7-1064-4940-AF1D-24A8F58E1D61}" type="presOf" srcId="{C0D2A080-AFF5-4D4C-85B5-6B7EC66CE267}" destId="{F7068B03-F1CB-4EC8-B370-C7CAEB18D2CC}" srcOrd="0" destOrd="0" presId="urn:microsoft.com/office/officeart/2005/8/layout/radial3"/>
    <dgm:cxn modelId="{E97B4BB7-3E3E-4206-97DB-10F56259363B}" srcId="{B6F23A37-A398-4FD6-BEC7-57CB633D172E}" destId="{F4D8BF9C-DCFF-4531-8D1E-342AC4261114}" srcOrd="8" destOrd="0" parTransId="{A4E4B2EF-90A1-4605-AF2F-2A6FE25B58F6}" sibTransId="{78F0A930-9C4F-4B55-9A44-ADAE57E44FF4}"/>
    <dgm:cxn modelId="{A4964085-54AA-F840-99E3-9C088ECD157A}" type="presOf" srcId="{353D4109-6207-411D-BF25-CF4D4819FB8A}" destId="{E7A1077C-8EF1-45E4-9F31-046BB595A8AF}" srcOrd="0" destOrd="0" presId="urn:microsoft.com/office/officeart/2005/8/layout/radial3"/>
    <dgm:cxn modelId="{8A2879EE-9130-1B44-A9F2-DE25E66C916D}" type="presOf" srcId="{1D79A4A9-2DDA-4C97-B633-2BF652ADE957}" destId="{5C8C2E77-2471-4416-8262-4162203A6528}" srcOrd="0" destOrd="0" presId="urn:microsoft.com/office/officeart/2005/8/layout/radial3"/>
    <dgm:cxn modelId="{75459E8D-57FA-45CC-8EA2-B6CC8CCEA876}" srcId="{B6F23A37-A398-4FD6-BEC7-57CB633D172E}" destId="{6675A932-C386-487B-AAA9-8B5B6F0B4F6C}" srcOrd="1" destOrd="0" parTransId="{741AF80B-840A-4BED-A6C6-C8AC5E9F5DDF}" sibTransId="{507D1C5A-020B-48A0-B2FA-E3C93479E457}"/>
    <dgm:cxn modelId="{C93BFCFC-8886-CD46-94D2-3419DB811674}" type="presParOf" srcId="{810A20F8-DDBB-45AC-B02B-38F357BF2F35}" destId="{CAEF6DDC-D618-42DB-9856-09B820BFDC69}" srcOrd="0" destOrd="0" presId="urn:microsoft.com/office/officeart/2005/8/layout/radial3"/>
    <dgm:cxn modelId="{02D09154-ADC0-2A4D-B032-90FD8D68F69B}" type="presParOf" srcId="{CAEF6DDC-D618-42DB-9856-09B820BFDC69}" destId="{8C076185-D23A-41AD-9E51-B0FBA68309CA}" srcOrd="0" destOrd="0" presId="urn:microsoft.com/office/officeart/2005/8/layout/radial3"/>
    <dgm:cxn modelId="{3839A651-A670-A749-8590-E2654AA19F59}" type="presParOf" srcId="{CAEF6DDC-D618-42DB-9856-09B820BFDC69}" destId="{F8002999-6943-424A-BD6D-D83803168D26}" srcOrd="1" destOrd="0" presId="urn:microsoft.com/office/officeart/2005/8/layout/radial3"/>
    <dgm:cxn modelId="{0CA3DB0B-9A3A-8A4E-B00F-9A08E5B54BF9}" type="presParOf" srcId="{CAEF6DDC-D618-42DB-9856-09B820BFDC69}" destId="{D86C463C-B094-4367-9BA4-57357D4E0285}" srcOrd="2" destOrd="0" presId="urn:microsoft.com/office/officeart/2005/8/layout/radial3"/>
    <dgm:cxn modelId="{F03DEF57-32B5-8049-9CE6-DA3E5773FE13}" type="presParOf" srcId="{CAEF6DDC-D618-42DB-9856-09B820BFDC69}" destId="{4876EE90-078C-4362-B92C-A6AA7B9BA3EE}" srcOrd="3" destOrd="0" presId="urn:microsoft.com/office/officeart/2005/8/layout/radial3"/>
    <dgm:cxn modelId="{742247BC-2BE7-754F-9837-F6BDBCAA409D}" type="presParOf" srcId="{CAEF6DDC-D618-42DB-9856-09B820BFDC69}" destId="{5C8C2E77-2471-4416-8262-4162203A6528}" srcOrd="4" destOrd="0" presId="urn:microsoft.com/office/officeart/2005/8/layout/radial3"/>
    <dgm:cxn modelId="{30DB3AD9-A0A3-6948-A609-FC70DC58D850}" type="presParOf" srcId="{CAEF6DDC-D618-42DB-9856-09B820BFDC69}" destId="{767A9164-B26A-459D-BBA7-26FF8C0924E8}" srcOrd="5" destOrd="0" presId="urn:microsoft.com/office/officeart/2005/8/layout/radial3"/>
    <dgm:cxn modelId="{F2B20B27-BD55-6A4C-B5EC-F609474DEE7C}" type="presParOf" srcId="{CAEF6DDC-D618-42DB-9856-09B820BFDC69}" destId="{F7068B03-F1CB-4EC8-B370-C7CAEB18D2CC}" srcOrd="6" destOrd="0" presId="urn:microsoft.com/office/officeart/2005/8/layout/radial3"/>
    <dgm:cxn modelId="{81D54C2C-5020-BD43-AA45-E1C8D0230AD7}" type="presParOf" srcId="{CAEF6DDC-D618-42DB-9856-09B820BFDC69}" destId="{E7A1077C-8EF1-45E4-9F31-046BB595A8AF}" srcOrd="7" destOrd="0" presId="urn:microsoft.com/office/officeart/2005/8/layout/radial3"/>
    <dgm:cxn modelId="{CD5808BD-6071-6949-867F-8A65B8F3776C}" type="presParOf" srcId="{CAEF6DDC-D618-42DB-9856-09B820BFDC69}" destId="{FBB6B59A-A010-4FC3-8BB3-89D59719A421}" srcOrd="8" destOrd="0" presId="urn:microsoft.com/office/officeart/2005/8/layout/radial3"/>
    <dgm:cxn modelId="{A314C099-1907-A546-B200-02D736A8DEAD}" type="presParOf" srcId="{CAEF6DDC-D618-42DB-9856-09B820BFDC69}" destId="{8E746696-EDDA-4B67-A100-281E87D2B426}" srcOrd="9" destOrd="0" presId="urn:microsoft.com/office/officeart/2005/8/layout/radial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076185-D23A-41AD-9E51-B0FBA68309CA}">
      <dsp:nvSpPr>
        <dsp:cNvPr id="0" name=""/>
        <dsp:cNvSpPr/>
      </dsp:nvSpPr>
      <dsp:spPr>
        <a:xfrm>
          <a:off x="1297717" y="1064565"/>
          <a:ext cx="2586165" cy="2586165"/>
        </a:xfrm>
        <a:prstGeom prst="ellipse">
          <a:avLst/>
        </a:prstGeom>
        <a:solidFill>
          <a:srgbClr val="C00000">
            <a:alpha val="69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NZ" sz="3200" kern="1200" dirty="0">
              <a:solidFill>
                <a:schemeClr val="bg1"/>
              </a:solidFill>
            </a:rPr>
            <a:t>Success for </a:t>
          </a:r>
          <a:r>
            <a:rPr lang="en-NZ" sz="3200" kern="1200" dirty="0" smtClean="0">
              <a:solidFill>
                <a:schemeClr val="bg1"/>
              </a:solidFill>
            </a:rPr>
            <a:t>ALL </a:t>
          </a:r>
          <a:r>
            <a:rPr lang="en-NZ" sz="2500" kern="1200" dirty="0" smtClean="0">
              <a:solidFill>
                <a:schemeClr val="bg1"/>
              </a:solidFill>
            </a:rPr>
            <a:t/>
          </a:r>
          <a:br>
            <a:rPr lang="en-NZ" sz="2500" kern="1200" dirty="0" smtClean="0">
              <a:solidFill>
                <a:schemeClr val="bg1"/>
              </a:solidFill>
            </a:rPr>
          </a:br>
          <a:r>
            <a:rPr lang="en-NZ" sz="2000" kern="1200" dirty="0" smtClean="0">
              <a:solidFill>
                <a:schemeClr val="bg1"/>
              </a:solidFill>
            </a:rPr>
            <a:t>(students, staff, settings)</a:t>
          </a:r>
          <a:endParaRPr lang="en-NZ" sz="2000" kern="1200" dirty="0">
            <a:solidFill>
              <a:schemeClr val="bg1"/>
            </a:solidFill>
          </a:endParaRPr>
        </a:p>
      </dsp:txBody>
      <dsp:txXfrm>
        <a:off x="1297717" y="1064565"/>
        <a:ext cx="2586165" cy="2586165"/>
      </dsp:txXfrm>
    </dsp:sp>
    <dsp:sp modelId="{F8002999-6943-424A-BD6D-D83803168D26}">
      <dsp:nvSpPr>
        <dsp:cNvPr id="0" name=""/>
        <dsp:cNvSpPr/>
      </dsp:nvSpPr>
      <dsp:spPr>
        <a:xfrm>
          <a:off x="1995210" y="1"/>
          <a:ext cx="1293082" cy="1293082"/>
        </a:xfrm>
        <a:prstGeom prst="ellipse">
          <a:avLst/>
        </a:prstGeom>
        <a:solidFill>
          <a:srgbClr val="54CC40">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NZ" sz="1400" kern="1200" dirty="0" smtClean="0"/>
            <a:t>students </a:t>
          </a:r>
          <a:r>
            <a:rPr lang="en-NZ" sz="1400" kern="1200" dirty="0"/>
            <a:t>are engaged and achieving</a:t>
          </a:r>
        </a:p>
      </dsp:txBody>
      <dsp:txXfrm>
        <a:off x="1995210" y="1"/>
        <a:ext cx="1293082" cy="1293082"/>
      </dsp:txXfrm>
    </dsp:sp>
    <dsp:sp modelId="{D86C463C-B094-4367-9BA4-57357D4E0285}">
      <dsp:nvSpPr>
        <dsp:cNvPr id="0" name=""/>
        <dsp:cNvSpPr/>
      </dsp:nvSpPr>
      <dsp:spPr>
        <a:xfrm>
          <a:off x="3027700" y="419911"/>
          <a:ext cx="1293082" cy="1293082"/>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NZ" sz="1400" kern="1200" dirty="0"/>
            <a:t>students experience academic and social success</a:t>
          </a:r>
        </a:p>
      </dsp:txBody>
      <dsp:txXfrm>
        <a:off x="3027700" y="419911"/>
        <a:ext cx="1293082" cy="1293082"/>
      </dsp:txXfrm>
    </dsp:sp>
    <dsp:sp modelId="{4876EE90-078C-4362-B92C-A6AA7B9BA3EE}">
      <dsp:nvSpPr>
        <dsp:cNvPr id="0" name=""/>
        <dsp:cNvSpPr/>
      </dsp:nvSpPr>
      <dsp:spPr>
        <a:xfrm>
          <a:off x="3604187" y="1418417"/>
          <a:ext cx="1293082" cy="1293082"/>
        </a:xfrm>
        <a:prstGeom prst="ellipse">
          <a:avLst/>
        </a:prstGeom>
        <a:solidFill>
          <a:schemeClr val="accent3">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NZ" sz="1600" kern="1200" dirty="0" smtClean="0"/>
            <a:t>leadership</a:t>
          </a:r>
          <a:endParaRPr lang="en-NZ" sz="1600" kern="1200" dirty="0"/>
        </a:p>
      </dsp:txBody>
      <dsp:txXfrm>
        <a:off x="3604187" y="1418417"/>
        <a:ext cx="1293082" cy="1293082"/>
      </dsp:txXfrm>
    </dsp:sp>
    <dsp:sp modelId="{5C8C2E77-2471-4416-8262-4162203A6528}">
      <dsp:nvSpPr>
        <dsp:cNvPr id="0" name=""/>
        <dsp:cNvSpPr/>
      </dsp:nvSpPr>
      <dsp:spPr>
        <a:xfrm>
          <a:off x="3403975" y="2553875"/>
          <a:ext cx="1293082" cy="1293082"/>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NZ" sz="1400" kern="1200" dirty="0"/>
            <a:t>knowing your </a:t>
          </a:r>
          <a:r>
            <a:rPr lang="en-NZ" sz="1400" kern="1200" dirty="0" smtClean="0"/>
            <a:t>learner, student voice</a:t>
          </a:r>
          <a:endParaRPr lang="en-NZ" sz="1400" kern="1200" dirty="0"/>
        </a:p>
      </dsp:txBody>
      <dsp:txXfrm>
        <a:off x="3403975" y="2553875"/>
        <a:ext cx="1293082" cy="1293082"/>
      </dsp:txXfrm>
    </dsp:sp>
    <dsp:sp modelId="{767A9164-B26A-459D-BBA7-26FF8C0924E8}">
      <dsp:nvSpPr>
        <dsp:cNvPr id="0" name=""/>
        <dsp:cNvSpPr/>
      </dsp:nvSpPr>
      <dsp:spPr>
        <a:xfrm>
          <a:off x="2520745" y="3294992"/>
          <a:ext cx="1293082" cy="1293082"/>
        </a:xfrm>
        <a:prstGeom prst="ellipse">
          <a:avLst/>
        </a:prstGeom>
        <a:solidFill>
          <a:schemeClr val="accent6">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kern="1200" dirty="0" smtClean="0"/>
            <a:t>wellbeing </a:t>
          </a:r>
          <a:endParaRPr lang="en-NZ" sz="1500" kern="1200" dirty="0"/>
        </a:p>
      </dsp:txBody>
      <dsp:txXfrm>
        <a:off x="2520745" y="3294992"/>
        <a:ext cx="1293082" cy="1293082"/>
      </dsp:txXfrm>
    </dsp:sp>
    <dsp:sp modelId="{F7068B03-F1CB-4EC8-B370-C7CAEB18D2CC}">
      <dsp:nvSpPr>
        <dsp:cNvPr id="0" name=""/>
        <dsp:cNvSpPr/>
      </dsp:nvSpPr>
      <dsp:spPr>
        <a:xfrm>
          <a:off x="1367771" y="3294992"/>
          <a:ext cx="1293082" cy="1293082"/>
        </a:xfrm>
        <a:prstGeom prst="ellipse">
          <a:avLst/>
        </a:prstGeom>
        <a:solidFill>
          <a:srgbClr val="C9011E">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kern="1200" dirty="0"/>
            <a:t>effective and flexible teaching</a:t>
          </a:r>
        </a:p>
      </dsp:txBody>
      <dsp:txXfrm>
        <a:off x="1367771" y="3294992"/>
        <a:ext cx="1293082" cy="1293082"/>
      </dsp:txXfrm>
    </dsp:sp>
    <dsp:sp modelId="{E7A1077C-8EF1-45E4-9F31-046BB595A8AF}">
      <dsp:nvSpPr>
        <dsp:cNvPr id="0" name=""/>
        <dsp:cNvSpPr/>
      </dsp:nvSpPr>
      <dsp:spPr>
        <a:xfrm>
          <a:off x="484541" y="2553875"/>
          <a:ext cx="1293082" cy="1293082"/>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kern="1200" dirty="0" smtClean="0"/>
            <a:t>data driven and evidence-based</a:t>
          </a:r>
          <a:endParaRPr lang="en-NZ" sz="1500" kern="1200" dirty="0"/>
        </a:p>
      </dsp:txBody>
      <dsp:txXfrm>
        <a:off x="484541" y="2553875"/>
        <a:ext cx="1293082" cy="1293082"/>
      </dsp:txXfrm>
    </dsp:sp>
    <dsp:sp modelId="{FBB6B59A-A010-4FC3-8BB3-89D59719A421}">
      <dsp:nvSpPr>
        <dsp:cNvPr id="0" name=""/>
        <dsp:cNvSpPr/>
      </dsp:nvSpPr>
      <dsp:spPr>
        <a:xfrm>
          <a:off x="284329" y="1418417"/>
          <a:ext cx="1293082" cy="1293082"/>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kern="1200" dirty="0" smtClean="0"/>
            <a:t>strong values base</a:t>
          </a:r>
          <a:endParaRPr lang="en-NZ" sz="1500" kern="1200" dirty="0"/>
        </a:p>
      </dsp:txBody>
      <dsp:txXfrm>
        <a:off x="284329" y="1418417"/>
        <a:ext cx="1293082" cy="1293082"/>
      </dsp:txXfrm>
    </dsp:sp>
    <dsp:sp modelId="{8E746696-EDDA-4B67-A100-281E87D2B426}">
      <dsp:nvSpPr>
        <dsp:cNvPr id="0" name=""/>
        <dsp:cNvSpPr/>
      </dsp:nvSpPr>
      <dsp:spPr>
        <a:xfrm>
          <a:off x="860817" y="419911"/>
          <a:ext cx="1293082" cy="1293082"/>
        </a:xfrm>
        <a:prstGeom prst="ellipse">
          <a:avLst/>
        </a:prstGeom>
        <a:solidFill>
          <a:schemeClr val="accent5">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kern="1200" dirty="0"/>
            <a:t>belonging</a:t>
          </a:r>
        </a:p>
      </dsp:txBody>
      <dsp:txXfrm>
        <a:off x="860817" y="419911"/>
        <a:ext cx="1293082" cy="129308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C879285-A46D-4476-8042-26C14749450E}" type="datetimeFigureOut">
              <a:rPr lang="en-NZ" smtClean="0"/>
              <a:pPr/>
              <a:t>23/08/2016</a:t>
            </a:fld>
            <a:endParaRPr lang="en-NZ"/>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A830516-438E-4C2F-AA62-40CF2060E4C4}" type="slidenum">
              <a:rPr lang="en-NZ" smtClean="0"/>
              <a:pPr/>
              <a:t>‹#›</a:t>
            </a:fld>
            <a:endParaRPr lang="en-NZ"/>
          </a:p>
        </p:txBody>
      </p:sp>
    </p:spTree>
    <p:extLst>
      <p:ext uri="{BB962C8B-B14F-4D97-AF65-F5344CB8AC3E}">
        <p14:creationId xmlns="" xmlns:p14="http://schemas.microsoft.com/office/powerpoint/2010/main" val="2705037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A06B301-B32F-44AB-BEAA-5913D17D1F53}" type="datetimeFigureOut">
              <a:rPr lang="en-NZ" smtClean="0"/>
              <a:pPr/>
              <a:t>23/08/2016</a:t>
            </a:fld>
            <a:endParaRPr lang="en-NZ"/>
          </a:p>
        </p:txBody>
      </p:sp>
      <p:sp>
        <p:nvSpPr>
          <p:cNvPr id="4" name="Slide Image Placeholder 3"/>
          <p:cNvSpPr>
            <a:spLocks noGrp="1" noRot="1" noChangeAspect="1"/>
          </p:cNvSpPr>
          <p:nvPr>
            <p:ph type="sldImg" idx="2"/>
          </p:nvPr>
        </p:nvSpPr>
        <p:spPr>
          <a:xfrm>
            <a:off x="90488" y="744538"/>
            <a:ext cx="6618287"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E46FA12-8A5D-4DE6-9E6F-2B1BFD8BFFC1}" type="slidenum">
              <a:rPr lang="en-NZ" smtClean="0"/>
              <a:pPr/>
              <a:t>‹#›</a:t>
            </a:fld>
            <a:endParaRPr lang="en-NZ"/>
          </a:p>
        </p:txBody>
      </p:sp>
    </p:spTree>
    <p:extLst>
      <p:ext uri="{BB962C8B-B14F-4D97-AF65-F5344CB8AC3E}">
        <p14:creationId xmlns="" xmlns:p14="http://schemas.microsoft.com/office/powerpoint/2010/main" val="386509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a:t>
            </a:fld>
            <a:endParaRPr lang="en-NZ"/>
          </a:p>
        </p:txBody>
      </p:sp>
    </p:spTree>
    <p:extLst>
      <p:ext uri="{BB962C8B-B14F-4D97-AF65-F5344CB8AC3E}">
        <p14:creationId xmlns="" xmlns:p14="http://schemas.microsoft.com/office/powerpoint/2010/main" val="128980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Professor Robert Blum who works as a consultant for UNICEF, the World Bank and the World Health Organisation has released some research looking at what young people need for healthy development. He says, “Attachment to school is a critical factor. Having a sense of belonging at school is a key protective factor for young people. Having good friends, believing that teachers are fair, knowing that you matter to someone at school – these are all associated with good outcomes for young people.”  </a:t>
            </a:r>
          </a:p>
          <a:p>
            <a:endParaRPr lang="en-NZ" baseline="0" dirty="0" smtClean="0"/>
          </a:p>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10</a:t>
            </a:fld>
            <a:endParaRPr lang="en-NZ"/>
          </a:p>
        </p:txBody>
      </p:sp>
    </p:spTree>
    <p:extLst>
      <p:ext uri="{BB962C8B-B14F-4D97-AF65-F5344CB8AC3E}">
        <p14:creationId xmlns="" xmlns:p14="http://schemas.microsoft.com/office/powerpoint/2010/main" val="191978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We’ve asked students to talk about belonging in creating whatu pokeka. A whatu pokeka is a baby blanket that is lined with feathers. It protects and nurtures a child and changes shape as they grow. We asked students to complete two sentences for us: “I know I belong at school because…” and “I feel valued when…”</a:t>
            </a:r>
          </a:p>
          <a:p>
            <a:endParaRPr lang="en-NZ" baseline="0" dirty="0" smtClean="0"/>
          </a:p>
          <a:p>
            <a:r>
              <a:rPr lang="en-NZ" baseline="0" dirty="0" smtClean="0"/>
              <a:t>Read some of the feathers – having friends, being with friends, being able to be myself, being included, feeling unique and special, being heard, having a say, being listened to. </a:t>
            </a:r>
          </a:p>
          <a:p>
            <a:endParaRPr lang="en-NZ" baseline="0" dirty="0" smtClean="0"/>
          </a:p>
          <a:p>
            <a:r>
              <a:rPr lang="en-NZ" baseline="0" dirty="0" smtClean="0"/>
              <a:t>Refer to whatu pokeka activity card on their tables – can be ordered for free on Down the Back of the Chair. </a:t>
            </a:r>
          </a:p>
          <a:p>
            <a:endParaRPr lang="en-NZ" baseline="0" dirty="0" smtClean="0"/>
          </a:p>
          <a:p>
            <a:r>
              <a:rPr lang="en-NZ" baseline="0" dirty="0" smtClean="0"/>
              <a:t>Check if any schools present who have doen the activity – Massey High</a:t>
            </a:r>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11</a:t>
            </a:fld>
            <a:endParaRPr lang="en-NZ"/>
          </a:p>
        </p:txBody>
      </p:sp>
    </p:spTree>
    <p:extLst>
      <p:ext uri="{BB962C8B-B14F-4D97-AF65-F5344CB8AC3E}">
        <p14:creationId xmlns="" xmlns:p14="http://schemas.microsoft.com/office/powerpoint/2010/main" val="1919789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dirty="0" smtClean="0"/>
              <a:t>So we’re going to make our own whatu pokeka today. On your table are enough feathers</a:t>
            </a:r>
            <a:r>
              <a:rPr lang="en-NZ" baseline="0" dirty="0" smtClean="0"/>
              <a:t> for two each. On one feather finish the sentence, “I know I belong because” on the other, “I feel valued when”. This can be any context – home, school, work, community. Be polite, because we will gather the feathers up. Share your answers with others at your table. Put the feathers at the end of the table for us to gather up. </a:t>
            </a:r>
          </a:p>
          <a:p>
            <a:endParaRPr lang="en-NZ" baseline="0" dirty="0" smtClean="0"/>
          </a:p>
          <a:p>
            <a:r>
              <a:rPr lang="en-NZ" baseline="0" dirty="0" smtClean="0"/>
              <a:t>Examples from schools who have used the whatu pokeka exercise:</a:t>
            </a:r>
          </a:p>
          <a:p>
            <a:pPr marL="228600" indent="-228600">
              <a:buAutoNum type="arabicPeriod"/>
            </a:pPr>
            <a:r>
              <a:rPr lang="en-NZ" baseline="0" dirty="0" smtClean="0"/>
              <a:t>Family maths evening – school wanted to collect parent and student voice regarding a sense of belonging and feeling valued in maths. A whatu pokeka was made using the  feathers and put onto a blanket. This was displayed in the school foyer for families to read and discuss. The teachers analysed the responses and set actions to support improving home/school links to strengthen supporting maths between home and school</a:t>
            </a:r>
          </a:p>
          <a:p>
            <a:pPr marL="228600" indent="-228600">
              <a:buAutoNum type="arabicPeriod"/>
            </a:pPr>
            <a:r>
              <a:rPr lang="en-NZ" baseline="0" dirty="0" smtClean="0"/>
              <a:t>PB4L – one school was holding its PB4L celebration day so got parents and students to complete statements and make a whatu pokeka.</a:t>
            </a:r>
          </a:p>
          <a:p>
            <a:pPr marL="228600" indent="-228600">
              <a:buAutoNum type="arabicPeriod"/>
            </a:pPr>
            <a:r>
              <a:rPr lang="en-NZ" baseline="0" dirty="0" smtClean="0"/>
              <a:t>Within a school each class made a whatu pokeka and teachers analysed the feathers to see if there were any trends and patterns acorss the school. In one year level it was noticed that students were very extrinsically motivated with statements like “I feel valued when my mum and dad give me something when I’ve done well at school,” and “ I feel valued when I get a sticker for doing my work”. Teachers were going to go back and do some teaching around the school values and focus on developing students’ intrinsic motivation.</a:t>
            </a:r>
          </a:p>
          <a:p>
            <a:endParaRPr lang="en-NZ" baseline="0" dirty="0" smtClean="0"/>
          </a:p>
          <a:p>
            <a:endParaRPr lang="en-NZ" dirty="0" smtClean="0"/>
          </a:p>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12</a:t>
            </a:fld>
            <a:endParaRPr lang="en-NZ"/>
          </a:p>
        </p:txBody>
      </p:sp>
    </p:spTree>
    <p:extLst>
      <p:ext uri="{BB962C8B-B14F-4D97-AF65-F5344CB8AC3E}">
        <p14:creationId xmlns="" xmlns:p14="http://schemas.microsoft.com/office/powerpoint/2010/main" val="362552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Refer to a range of other tools for student and whanau voice:</a:t>
            </a:r>
          </a:p>
          <a:p>
            <a:r>
              <a:rPr lang="en-NZ" baseline="0" dirty="0" smtClean="0"/>
              <a:t>About Me learner profile</a:t>
            </a:r>
          </a:p>
          <a:p>
            <a:r>
              <a:rPr lang="en-NZ" baseline="0" dirty="0" smtClean="0"/>
              <a:t>Family/whanau file</a:t>
            </a:r>
          </a:p>
          <a:p>
            <a:r>
              <a:rPr lang="en-NZ" baseline="0" dirty="0" smtClean="0"/>
              <a:t>PB4L family and whanau checklists</a:t>
            </a:r>
          </a:p>
          <a:p>
            <a:endParaRPr lang="en-NZ" baseline="0" dirty="0" smtClean="0"/>
          </a:p>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13</a:t>
            </a:fld>
            <a:endParaRPr lang="en-NZ"/>
          </a:p>
        </p:txBody>
      </p:sp>
    </p:spTree>
    <p:extLst>
      <p:ext uri="{BB962C8B-B14F-4D97-AF65-F5344CB8AC3E}">
        <p14:creationId xmlns="" xmlns:p14="http://schemas.microsoft.com/office/powerpoint/2010/main" val="191978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lnSpcReduction="10000"/>
          </a:bodyPr>
          <a:lstStyle/>
          <a:p>
            <a:r>
              <a:rPr lang="en-NZ" dirty="0" smtClean="0"/>
              <a:t>The voting wall takes 4 elements of inclusive practices – read each one out. </a:t>
            </a:r>
          </a:p>
          <a:p>
            <a:endParaRPr lang="en-NZ" dirty="0" smtClean="0"/>
          </a:p>
          <a:p>
            <a:r>
              <a:rPr lang="en-NZ" dirty="0" smtClean="0"/>
              <a:t>Students from around the country have voted for the most important one for helping them learn. By far the most popular element has been Manaakitanga when</a:t>
            </a:r>
            <a:r>
              <a:rPr lang="en-NZ" baseline="0" dirty="0" smtClean="0"/>
              <a:t> I feel safe, welcomed and cared for. As the previous board chair of Pomaria School has said, “I don’t care what you know until I know that you care”. </a:t>
            </a:r>
          </a:p>
          <a:p>
            <a:endParaRPr lang="en-NZ" baseline="0" dirty="0" smtClean="0"/>
          </a:p>
          <a:p>
            <a:r>
              <a:rPr lang="en-NZ" baseline="0" dirty="0" smtClean="0"/>
              <a:t>Woodened school to talk about their findings from voting wall.  </a:t>
            </a:r>
          </a:p>
          <a:p>
            <a:endParaRPr lang="en-NZ" baseline="0" dirty="0" smtClean="0"/>
          </a:p>
          <a:p>
            <a:r>
              <a:rPr lang="en-NZ" baseline="0" dirty="0" smtClean="0"/>
              <a:t>But it’s not enough to care – we also need to care for learning, say our students, who voted second for Auahatanga, my teacher caters to my needs, interests and strengths. </a:t>
            </a:r>
          </a:p>
          <a:p>
            <a:endParaRPr lang="en-NZ" baseline="0" dirty="0" smtClean="0"/>
          </a:p>
          <a:p>
            <a:r>
              <a:rPr lang="en-NZ" baseline="0" dirty="0" smtClean="0"/>
              <a:t>Interestingly, when we displayed this at the Ulearn conference two years ago and only teachers voted, they voted for Auahatanga first, closely followed by Manaakitanga.  It’s not surprising that teachers are focused on auhatanga – is that not what they’re there for, to support learning? But they obviously recognise that their students are not motivated to learn if they are not cared for.</a:t>
            </a:r>
          </a:p>
          <a:p>
            <a:endParaRPr lang="en-NZ" baseline="0" dirty="0" smtClean="0"/>
          </a:p>
          <a:p>
            <a:r>
              <a:rPr lang="en-NZ" baseline="0" dirty="0" smtClean="0"/>
              <a:t>Some schools have used different coloured voting chips for teachers, parents and students. The results differ across these groups and schools have taken this data and discussed it with their communities to look at where the schools puts its efforts and what it prioritises for those groups. </a:t>
            </a:r>
          </a:p>
          <a:p>
            <a:endParaRPr lang="en-NZ" baseline="0" dirty="0" smtClean="0"/>
          </a:p>
          <a:p>
            <a:r>
              <a:rPr lang="en-NZ" baseline="0" dirty="0" smtClean="0"/>
              <a:t>You can order the voting wall for your school through the special education email mailbox – see your catalogue. </a:t>
            </a:r>
          </a:p>
          <a:p>
            <a:endParaRPr lang="en-NZ" baseline="0" dirty="0" smtClean="0"/>
          </a:p>
          <a:p>
            <a:endParaRPr lang="en-NZ" baseline="0" dirty="0" smtClean="0"/>
          </a:p>
        </p:txBody>
      </p:sp>
      <p:sp>
        <p:nvSpPr>
          <p:cNvPr id="4" name="Slide Number Placeholder 3"/>
          <p:cNvSpPr>
            <a:spLocks noGrp="1"/>
          </p:cNvSpPr>
          <p:nvPr>
            <p:ph type="sldNum" sz="quarter" idx="10"/>
          </p:nvPr>
        </p:nvSpPr>
        <p:spPr/>
        <p:txBody>
          <a:bodyPr/>
          <a:lstStyle/>
          <a:p>
            <a:fld id="{22B16526-B8BB-4DC7-A2B6-5122B9B9F206}" type="slidenum">
              <a:rPr lang="en-NZ" smtClean="0"/>
              <a:pPr/>
              <a:t>14</a:t>
            </a:fld>
            <a:endParaRPr lang="en-NZ"/>
          </a:p>
        </p:txBody>
      </p:sp>
    </p:spTree>
    <p:extLst>
      <p:ext uri="{BB962C8B-B14F-4D97-AF65-F5344CB8AC3E}">
        <p14:creationId xmlns="" xmlns:p14="http://schemas.microsoft.com/office/powerpoint/2010/main" val="1919789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So how do these inclusive elements relate to PB4L?</a:t>
            </a:r>
          </a:p>
          <a:p>
            <a:endParaRPr lang="en-NZ" baseline="0" dirty="0" smtClean="0"/>
          </a:p>
          <a:p>
            <a:r>
              <a:rPr lang="en-NZ" baseline="0" dirty="0" smtClean="0"/>
              <a:t>Activity:</a:t>
            </a:r>
          </a:p>
          <a:p>
            <a:r>
              <a:rPr lang="en-NZ" baseline="0" dirty="0" smtClean="0"/>
              <a:t>Watch the video of Ivan and Eli on what helps them to behave and learn</a:t>
            </a:r>
          </a:p>
          <a:p>
            <a:r>
              <a:rPr lang="en-NZ" baseline="0" dirty="0" smtClean="0"/>
              <a:t>As you watch, write down what supports Eli and Ivan talk about that help their engagement and motivation</a:t>
            </a:r>
          </a:p>
          <a:p>
            <a:endParaRPr lang="en-NZ" baseline="0" dirty="0" smtClean="0"/>
          </a:p>
          <a:p>
            <a:endParaRPr lang="en-NZ" baseline="0" dirty="0" smtClean="0"/>
          </a:p>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15</a:t>
            </a:fld>
            <a:endParaRPr lang="en-NZ"/>
          </a:p>
        </p:txBody>
      </p:sp>
    </p:spTree>
    <p:extLst>
      <p:ext uri="{BB962C8B-B14F-4D97-AF65-F5344CB8AC3E}">
        <p14:creationId xmlns="" xmlns:p14="http://schemas.microsoft.com/office/powerpoint/2010/main" val="1919789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Activity</a:t>
            </a:r>
            <a:r>
              <a:rPr lang="en-US" baseline="0" dirty="0" smtClean="0"/>
              <a:t> continued:</a:t>
            </a:r>
          </a:p>
          <a:p>
            <a:r>
              <a:rPr lang="en-NZ" baseline="0" dirty="0" smtClean="0"/>
              <a:t>What elements from the voting wall do you see coming through and being reflected in Ivan and Eli’s changed experience of school?</a:t>
            </a:r>
          </a:p>
          <a:p>
            <a:endParaRPr lang="en-NZ" baseline="0" dirty="0" smtClean="0"/>
          </a:p>
          <a:p>
            <a:r>
              <a:rPr lang="en-NZ" baseline="0" dirty="0" smtClean="0"/>
              <a:t>Note that Ivan and Ely were not asked about inclusion – they were asked what teachers can do to help them learn and they asked for good inclsuive practices. </a:t>
            </a:r>
            <a:endParaRPr lang="en-US" dirty="0"/>
          </a:p>
        </p:txBody>
      </p:sp>
      <p:sp>
        <p:nvSpPr>
          <p:cNvPr id="4" name="Slide Number Placeholder 3"/>
          <p:cNvSpPr>
            <a:spLocks noGrp="1"/>
          </p:cNvSpPr>
          <p:nvPr>
            <p:ph type="sldNum" sz="quarter" idx="10"/>
          </p:nvPr>
        </p:nvSpPr>
        <p:spPr/>
        <p:txBody>
          <a:bodyPr/>
          <a:lstStyle/>
          <a:p>
            <a:fld id="{2E46FA12-8A5D-4DE6-9E6F-2B1BFD8BFFC1}" type="slidenum">
              <a:rPr lang="en-NZ" smtClean="0"/>
              <a:pPr/>
              <a:t>16</a:t>
            </a:fld>
            <a:endParaRPr lang="en-NZ"/>
          </a:p>
        </p:txBody>
      </p:sp>
    </p:spTree>
    <p:extLst>
      <p:ext uri="{BB962C8B-B14F-4D97-AF65-F5344CB8AC3E}">
        <p14:creationId xmlns="" xmlns:p14="http://schemas.microsoft.com/office/powerpoint/2010/main" val="448061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dirty="0" smtClean="0"/>
              <a:t>Given the discussions we’ve just had, show us a sign:</a:t>
            </a:r>
          </a:p>
          <a:p>
            <a:endParaRPr lang="en-NZ" baseline="0" dirty="0" smtClean="0"/>
          </a:p>
          <a:p>
            <a:r>
              <a:rPr lang="en-NZ" baseline="0" dirty="0" smtClean="0"/>
              <a:t>Do you think a PB4L school is automatically an inclusive school? </a:t>
            </a:r>
          </a:p>
        </p:txBody>
      </p:sp>
      <p:sp>
        <p:nvSpPr>
          <p:cNvPr id="4" name="Slide Number Placeholder 3"/>
          <p:cNvSpPr>
            <a:spLocks noGrp="1"/>
          </p:cNvSpPr>
          <p:nvPr>
            <p:ph type="sldNum" sz="quarter" idx="10"/>
          </p:nvPr>
        </p:nvSpPr>
        <p:spPr/>
        <p:txBody>
          <a:bodyPr/>
          <a:lstStyle/>
          <a:p>
            <a:fld id="{22B16526-B8BB-4DC7-A2B6-5122B9B9F206}" type="slidenum">
              <a:rPr lang="en-NZ" smtClean="0"/>
              <a:pPr/>
              <a:t>17</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baseline="0" dirty="0" smtClean="0"/>
              <a:t>Going back to the voting wall, students have voted most for Manaakitanga. But it’s not enough to care. Manaakitanga is closely followed by Auahatanga. And Eli and Ivan have made it clear that we need to care for learning.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N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NZ" baseline="0" dirty="0" smtClean="0"/>
              <a:t>So let’s hear from another student about how teachers can care for her learning.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N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NZ" baseline="0" dirty="0" smtClean="0"/>
              <a:t>As with Ivan and Eli, while we play this video, we want each of you to jot down the list of all the things Katrina suggests that would help her learn. Once you’ve seen the video you will be discussing these points at your table. </a:t>
            </a:r>
            <a:endParaRPr lang="en-NZ"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NZ"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NZ" dirty="0" smtClean="0"/>
          </a:p>
          <a:p>
            <a:endParaRPr lang="en-NZ" baseline="0" dirty="0" smtClean="0"/>
          </a:p>
          <a:p>
            <a:endParaRPr lang="en-NZ" baseline="0" dirty="0" smtClean="0"/>
          </a:p>
          <a:p>
            <a:r>
              <a:rPr lang="en-NZ" baseline="0" dirty="0" smtClean="0"/>
              <a:t> </a:t>
            </a:r>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18</a:t>
            </a:fld>
            <a:endParaRPr lang="en-NZ"/>
          </a:p>
        </p:txBody>
      </p:sp>
    </p:spTree>
    <p:extLst>
      <p:ext uri="{BB962C8B-B14F-4D97-AF65-F5344CB8AC3E}">
        <p14:creationId xmlns="" xmlns:p14="http://schemas.microsoft.com/office/powerpoint/2010/main" val="372797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US" sz="1200" b="0" i="0" kern="1200" baseline="0" dirty="0" smtClean="0">
                <a:solidFill>
                  <a:schemeClr val="tx1"/>
                </a:solidFill>
                <a:latin typeface="+mn-lt"/>
                <a:ea typeface="+mn-ea"/>
                <a:cs typeface="+mn-cs"/>
              </a:rPr>
              <a:t>Presenter note: This is a personal story that Judy shares. You might have your own illustration or metaphor for Universal Design for Learning</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In a previous workshop, in the middle of the 1</a:t>
            </a:r>
            <a:r>
              <a:rPr lang="en-US" sz="1200" b="0" i="0" kern="1200" baseline="30000" dirty="0" smtClean="0">
                <a:solidFill>
                  <a:schemeClr val="tx1"/>
                </a:solidFill>
                <a:latin typeface="+mn-lt"/>
                <a:ea typeface="+mn-ea"/>
                <a:cs typeface="+mn-cs"/>
              </a:rPr>
              <a:t>st</a:t>
            </a:r>
            <a:r>
              <a:rPr lang="en-US" sz="1200" b="0" i="0" kern="1200" baseline="0" dirty="0" smtClean="0">
                <a:solidFill>
                  <a:schemeClr val="tx1"/>
                </a:solidFill>
                <a:latin typeface="+mn-lt"/>
                <a:ea typeface="+mn-ea"/>
                <a:cs typeface="+mn-cs"/>
              </a:rPr>
              <a:t> exercise, one of the participants pulled me aside and said, “I can’t stand this, I’m not going to be able to sit here for five hours. My first reaction was that I’d done something to fail this participant. This is a teacher’s greatest fear – and the biggest barrier to them including diverse students in their classrooms.  </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But the participant said, “The chair is really uncomfortable – my feet don’t reach the ground.” And she was right. The seat had a backward lean and when I sat on it, I could only just touch the ground with my toes. </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So we ran around to find a few alternative chairs for her to try until we found one that worked for her. And isn’t that what we do for our kids with special needs? We run around the room asking each one, “What can I do to support your learning and make things work for you?” And we exhaust ourselves trying to get it right for each one. </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Meantime, we treated a whole group of participants as a homogenous group. Never mind that they, too, might benefit from a flexible chair, never mind that they might have found the chairs too tall or too short, or too hard, or if they had a bad back or sore hips.  </a:t>
            </a:r>
          </a:p>
          <a:p>
            <a:endParaRPr lang="en-US" sz="1200" i="1" kern="1200" baseline="0" dirty="0" smtClean="0">
              <a:solidFill>
                <a:schemeClr val="tx1"/>
              </a:solidFill>
              <a:latin typeface="+mn-lt"/>
              <a:ea typeface="+mn-ea"/>
              <a:cs typeface="+mn-cs"/>
            </a:endParaRPr>
          </a:p>
          <a:p>
            <a:endParaRPr lang="en-NZ" i="0"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19</a:t>
            </a:fld>
            <a:endParaRPr lang="en-NZ"/>
          </a:p>
        </p:txBody>
      </p:sp>
    </p:spTree>
    <p:extLst>
      <p:ext uri="{BB962C8B-B14F-4D97-AF65-F5344CB8AC3E}">
        <p14:creationId xmlns="" xmlns:p14="http://schemas.microsoft.com/office/powerpoint/2010/main" val="341347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US" sz="1200" b="0" i="0" kern="1200" baseline="0" dirty="0" smtClean="0">
                <a:solidFill>
                  <a:schemeClr val="tx1"/>
                </a:solidFill>
                <a:latin typeface="+mn-lt"/>
                <a:ea typeface="+mn-ea"/>
                <a:cs typeface="+mn-cs"/>
              </a:rPr>
              <a:t>So what could we have done? We could have set up the room with chairs that were flexible and that could have been independently adjusted by participants to suit their needs. We could have designed for the variability that we would expect. </a:t>
            </a:r>
          </a:p>
          <a:p>
            <a:endParaRPr lang="en-US" sz="1200" i="1" kern="1200" baseline="0" dirty="0" smtClean="0">
              <a:solidFill>
                <a:schemeClr val="tx1"/>
              </a:solidFill>
              <a:latin typeface="+mn-lt"/>
              <a:ea typeface="+mn-ea"/>
              <a:cs typeface="+mn-cs"/>
            </a:endParaRPr>
          </a:p>
          <a:p>
            <a:endParaRPr lang="en-NZ" i="0"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20</a:t>
            </a:fld>
            <a:endParaRPr lang="en-NZ"/>
          </a:p>
        </p:txBody>
      </p:sp>
    </p:spTree>
    <p:extLst>
      <p:ext uri="{BB962C8B-B14F-4D97-AF65-F5344CB8AC3E}">
        <p14:creationId xmlns="" xmlns:p14="http://schemas.microsoft.com/office/powerpoint/2010/main" val="3413474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NZ" dirty="0" smtClean="0"/>
              <a:t>Looking at the situations in which we expect, assume,</a:t>
            </a:r>
            <a:r>
              <a:rPr lang="en-NZ" baseline="0" dirty="0" smtClean="0"/>
              <a:t> </a:t>
            </a:r>
            <a:r>
              <a:rPr lang="en-NZ" dirty="0" smtClean="0"/>
              <a:t>are hard wired and design for variability </a:t>
            </a:r>
          </a:p>
          <a:p>
            <a:pPr>
              <a:buFont typeface="Arial" pitchFamily="34" charset="0"/>
              <a:buChar char="•"/>
            </a:pPr>
            <a:r>
              <a:rPr lang="en-US" sz="1200" b="0" i="0" kern="1200" baseline="0" dirty="0" smtClean="0">
                <a:solidFill>
                  <a:schemeClr val="tx1"/>
                </a:solidFill>
                <a:latin typeface="+mn-lt"/>
                <a:ea typeface="+mn-ea"/>
                <a:cs typeface="+mn-cs"/>
              </a:rPr>
              <a:t>Plan for predictable variability from the outset</a:t>
            </a:r>
          </a:p>
          <a:p>
            <a:pPr>
              <a:buFont typeface="Arial" pitchFamily="34" charset="0"/>
              <a:buChar char="•"/>
            </a:pPr>
            <a:r>
              <a:rPr lang="en-US" sz="1200" b="0" i="0" kern="1200" baseline="0" dirty="0" smtClean="0">
                <a:solidFill>
                  <a:schemeClr val="tx1"/>
                </a:solidFill>
                <a:latin typeface="+mn-lt"/>
                <a:ea typeface="+mn-ea"/>
                <a:cs typeface="+mn-cs"/>
              </a:rPr>
              <a:t>Creating courteous, respectful, inclusive environments for learning</a:t>
            </a:r>
          </a:p>
          <a:p>
            <a:pPr>
              <a:buFont typeface="Arial" pitchFamily="34" charset="0"/>
              <a:buChar char="•"/>
            </a:pPr>
            <a:r>
              <a:rPr lang="en-US" sz="1200" b="0" i="0" kern="1200" baseline="0" dirty="0" smtClean="0">
                <a:solidFill>
                  <a:schemeClr val="tx1"/>
                </a:solidFill>
                <a:latin typeface="+mn-lt"/>
                <a:ea typeface="+mn-ea"/>
                <a:cs typeface="+mn-cs"/>
              </a:rPr>
              <a:t>We’ve thought about people before they come</a:t>
            </a:r>
          </a:p>
          <a:p>
            <a:pPr>
              <a:buFont typeface="Arial" pitchFamily="34" charset="0"/>
              <a:buChar char="•"/>
            </a:pPr>
            <a:r>
              <a:rPr lang="en-US" sz="1200" b="0" i="0" kern="1200" baseline="0" dirty="0" smtClean="0">
                <a:solidFill>
                  <a:schemeClr val="tx1"/>
                </a:solidFill>
                <a:latin typeface="+mn-lt"/>
                <a:ea typeface="+mn-ea"/>
                <a:cs typeface="+mn-cs"/>
              </a:rPr>
              <a:t>We can plan for this without knowing who will be there</a:t>
            </a:r>
          </a:p>
          <a:p>
            <a:pPr>
              <a:buFont typeface="Arial" pitchFamily="34" charset="0"/>
              <a:buChar char="•"/>
            </a:pPr>
            <a:r>
              <a:rPr lang="en-US" sz="1200" b="0" i="0" kern="1200" baseline="0" dirty="0" err="1" smtClean="0">
                <a:solidFill>
                  <a:schemeClr val="tx1"/>
                </a:solidFill>
                <a:latin typeface="+mn-lt"/>
                <a:ea typeface="+mn-ea"/>
                <a:cs typeface="+mn-cs"/>
              </a:rPr>
              <a:t>Vege</a:t>
            </a:r>
            <a:r>
              <a:rPr lang="en-US" sz="1200" b="0" i="0" kern="1200" baseline="0" dirty="0" smtClean="0">
                <a:solidFill>
                  <a:schemeClr val="tx1"/>
                </a:solidFill>
                <a:latin typeface="+mn-lt"/>
                <a:ea typeface="+mn-ea"/>
                <a:cs typeface="+mn-cs"/>
              </a:rPr>
              <a:t> – everyone eats anyway</a:t>
            </a:r>
          </a:p>
          <a:p>
            <a:pPr>
              <a:buFont typeface="Arial" pitchFamily="34" charset="0"/>
              <a:buChar char="•"/>
            </a:pPr>
            <a:r>
              <a:rPr lang="en-US" sz="1200" b="0" i="0" kern="1200" baseline="0" dirty="0" smtClean="0">
                <a:solidFill>
                  <a:schemeClr val="tx1"/>
                </a:solidFill>
                <a:latin typeface="+mn-lt"/>
                <a:ea typeface="+mn-ea"/>
                <a:cs typeface="+mn-cs"/>
              </a:rPr>
              <a:t>It depends how you feel on the day and can change by the day or even during the day</a:t>
            </a:r>
          </a:p>
          <a:p>
            <a:pPr>
              <a:buFont typeface="Arial" pitchFamily="34" charset="0"/>
              <a:buChar char="•"/>
            </a:pPr>
            <a:r>
              <a:rPr lang="en-US" sz="1200" b="0" i="0" kern="1200" baseline="0" dirty="0" smtClean="0">
                <a:solidFill>
                  <a:schemeClr val="tx1"/>
                </a:solidFill>
                <a:latin typeface="+mn-lt"/>
                <a:ea typeface="+mn-ea"/>
                <a:cs typeface="+mn-cs"/>
              </a:rPr>
              <a:t>Car – expect seat to be flexible and expect to be able to do it ourselves – be independent, without help</a:t>
            </a:r>
          </a:p>
          <a:p>
            <a:endParaRPr lang="en-US" sz="1200" b="0" i="0" kern="1200" baseline="0" dirty="0" smtClean="0">
              <a:solidFill>
                <a:schemeClr val="tx1"/>
              </a:solidFill>
              <a:latin typeface="+mn-lt"/>
              <a:ea typeface="+mn-ea"/>
              <a:cs typeface="+mn-cs"/>
            </a:endParaRPr>
          </a:p>
          <a:p>
            <a:endParaRPr lang="en-US" sz="1200" b="0" i="0" kern="1200" baseline="0" dirty="0" smtClean="0">
              <a:solidFill>
                <a:schemeClr val="tx1"/>
              </a:solidFill>
              <a:latin typeface="+mn-lt"/>
              <a:ea typeface="+mn-ea"/>
              <a:cs typeface="+mn-cs"/>
            </a:endParaRPr>
          </a:p>
          <a:p>
            <a:endParaRPr lang="en-US" sz="1200" i="1" kern="1200" baseline="0" dirty="0" smtClean="0">
              <a:solidFill>
                <a:schemeClr val="tx1"/>
              </a:solidFill>
              <a:latin typeface="+mn-lt"/>
              <a:ea typeface="+mn-ea"/>
              <a:cs typeface="+mn-cs"/>
            </a:endParaRPr>
          </a:p>
          <a:p>
            <a:endParaRPr lang="en-NZ" i="0"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21</a:t>
            </a:fld>
            <a:endParaRPr lang="en-NZ"/>
          </a:p>
        </p:txBody>
      </p:sp>
    </p:spTree>
    <p:extLst>
      <p:ext uri="{BB962C8B-B14F-4D97-AF65-F5344CB8AC3E}">
        <p14:creationId xmlns="" xmlns:p14="http://schemas.microsoft.com/office/powerpoint/2010/main" val="3413474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dirty="0" smtClean="0"/>
              <a:t>Universal Design for Learning looks at providing a range of options for students to create, learn and</a:t>
            </a:r>
            <a:r>
              <a:rPr lang="en-NZ" baseline="0" dirty="0" smtClean="0"/>
              <a:t> to share what they know.</a:t>
            </a:r>
          </a:p>
          <a:p>
            <a:pPr>
              <a:buFont typeface="Arial"/>
              <a:buChar char="•"/>
            </a:pPr>
            <a:r>
              <a:rPr lang="en-NZ" baseline="0" dirty="0" smtClean="0"/>
              <a:t>As with the swimming pools and car seats, it’s about  planning for variability from the outset. </a:t>
            </a:r>
          </a:p>
          <a:p>
            <a:pPr>
              <a:buFont typeface="Arial" pitchFamily="34" charset="0"/>
              <a:buChar char="•"/>
            </a:pPr>
            <a:r>
              <a:rPr lang="en-US" sz="1200" b="0" i="0" kern="1200" baseline="0" dirty="0" smtClean="0">
                <a:solidFill>
                  <a:schemeClr val="tx1"/>
                </a:solidFill>
                <a:latin typeface="+mn-lt"/>
                <a:ea typeface="+mn-ea"/>
                <a:cs typeface="+mn-cs"/>
              </a:rPr>
              <a:t>Its about creating courteous, respectful, inclusive environments for learning</a:t>
            </a:r>
          </a:p>
          <a:p>
            <a:pPr>
              <a:buFont typeface="Arial" pitchFamily="34" charset="0"/>
              <a:buChar char="•"/>
            </a:pPr>
            <a:r>
              <a:rPr lang="en-US" sz="1200" b="0" i="0" kern="1200" baseline="0" dirty="0" smtClean="0">
                <a:solidFill>
                  <a:schemeClr val="tx1"/>
                </a:solidFill>
                <a:latin typeface="+mn-lt"/>
                <a:ea typeface="+mn-ea"/>
                <a:cs typeface="+mn-cs"/>
              </a:rPr>
              <a:t>It’s about demonstrating that we’ve thought about students before they come</a:t>
            </a:r>
          </a:p>
          <a:p>
            <a:pPr>
              <a:buFont typeface="Arial" pitchFamily="34" charset="0"/>
              <a:buChar char="•"/>
            </a:pPr>
            <a:r>
              <a:rPr lang="en-US" sz="1200" b="0" i="0" kern="1200" baseline="0" dirty="0" smtClean="0">
                <a:solidFill>
                  <a:schemeClr val="tx1"/>
                </a:solidFill>
                <a:latin typeface="+mn-lt"/>
                <a:ea typeface="+mn-ea"/>
                <a:cs typeface="+mn-cs"/>
              </a:rPr>
              <a:t>Point out that we did our </a:t>
            </a:r>
            <a:r>
              <a:rPr lang="en-US" sz="1200" b="0" i="0" kern="1200" baseline="0" dirty="0" err="1" smtClean="0">
                <a:solidFill>
                  <a:schemeClr val="tx1"/>
                </a:solidFill>
                <a:latin typeface="+mn-lt"/>
                <a:ea typeface="+mn-ea"/>
                <a:cs typeface="+mn-cs"/>
              </a:rPr>
              <a:t>mihi</a:t>
            </a:r>
            <a:r>
              <a:rPr lang="en-US" sz="1200" b="0" i="0" kern="1200" baseline="0" dirty="0" smtClean="0">
                <a:solidFill>
                  <a:schemeClr val="tx1"/>
                </a:solidFill>
                <a:latin typeface="+mn-lt"/>
                <a:ea typeface="+mn-ea"/>
                <a:cs typeface="+mn-cs"/>
              </a:rPr>
              <a:t> in two language and in visuals</a:t>
            </a:r>
          </a:p>
          <a:p>
            <a:pPr>
              <a:buFont typeface="Arial" pitchFamily="34" charset="0"/>
              <a:buNone/>
            </a:pPr>
            <a:endParaRPr lang="en-US" sz="1200" b="0" i="0" kern="1200" baseline="0" dirty="0" smtClean="0">
              <a:solidFill>
                <a:schemeClr val="tx1"/>
              </a:solidFill>
              <a:latin typeface="+mn-lt"/>
              <a:ea typeface="+mn-ea"/>
              <a:cs typeface="+mn-cs"/>
            </a:endParaRPr>
          </a:p>
          <a:p>
            <a:r>
              <a:rPr lang="en-NZ" baseline="0" dirty="0" smtClean="0"/>
              <a:t>Using the principles, we can plan for all students from the outset, by asking ourselves, how can we stimulate motivation, what variety of ways can we present the classroom content, and what options can we provide for students to express what they know? </a:t>
            </a:r>
          </a:p>
          <a:p>
            <a:endParaRPr lang="en-NZ" baseline="0" dirty="0" smtClean="0"/>
          </a:p>
          <a:p>
            <a:r>
              <a:rPr lang="en-NZ" baseline="0" dirty="0" smtClean="0"/>
              <a:t>Moving from learning with limits or barriers to what the CAST website now terms, “Until learning has no limits”.</a:t>
            </a:r>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22</a:t>
            </a:fld>
            <a:endParaRPr lang="en-NZ"/>
          </a:p>
        </p:txBody>
      </p:sp>
    </p:spTree>
    <p:extLst>
      <p:ext uri="{BB962C8B-B14F-4D97-AF65-F5344CB8AC3E}">
        <p14:creationId xmlns="" xmlns:p14="http://schemas.microsoft.com/office/powerpoint/2010/main" val="3727977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As our final activity for this session, we want you to design a community pool facility that everyone in your local community can access and use (assume money is no factor!)</a:t>
            </a:r>
          </a:p>
          <a:p>
            <a:endParaRPr lang="en-NZ" baseline="0" dirty="0" smtClean="0"/>
          </a:p>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23</a:t>
            </a:fld>
            <a:endParaRPr lang="en-NZ"/>
          </a:p>
        </p:txBody>
      </p:sp>
    </p:spTree>
    <p:extLst>
      <p:ext uri="{BB962C8B-B14F-4D97-AF65-F5344CB8AC3E}">
        <p14:creationId xmlns="" xmlns:p14="http://schemas.microsoft.com/office/powerpoint/2010/main" val="1919789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The point of this activity is not to complete the activity because we only have a short amount of time. </a:t>
            </a:r>
          </a:p>
          <a:p>
            <a:r>
              <a:rPr lang="en-NZ" baseline="0" dirty="0" smtClean="0"/>
              <a:t>The point of this activity is to get you thinking about how you plan for variable needs from the outset.</a:t>
            </a:r>
            <a:br>
              <a:rPr lang="en-NZ" baseline="0" dirty="0" smtClean="0"/>
            </a:br>
            <a:r>
              <a:rPr lang="en-NZ" baseline="0" dirty="0" smtClean="0"/>
              <a:t>You will have 5 minutes to organise your groups, 10 minutes to discuss who your pool facility needs to cater for and 15 minutes to develop your plan. </a:t>
            </a:r>
          </a:p>
          <a:p>
            <a:endParaRPr lang="en-NZ" baseline="0" dirty="0" smtClean="0"/>
          </a:p>
          <a:p>
            <a:r>
              <a:rPr lang="en-NZ" baseline="0" dirty="0" smtClean="0"/>
              <a:t>You have four options for how you wish to group yourselves:</a:t>
            </a:r>
          </a:p>
          <a:p>
            <a:r>
              <a:rPr lang="en-NZ" baseline="0" dirty="0" smtClean="0"/>
              <a:t>Physical build using tools we provide</a:t>
            </a:r>
          </a:p>
          <a:p>
            <a:r>
              <a:rPr lang="en-NZ" baseline="0" dirty="0" smtClean="0"/>
              <a:t>Draw a plan for your pool facility</a:t>
            </a:r>
          </a:p>
          <a:p>
            <a:r>
              <a:rPr lang="en-NZ" baseline="0" dirty="0" smtClean="0"/>
              <a:t>Create a mind map of all the things your pool facility needs to include</a:t>
            </a:r>
          </a:p>
          <a:p>
            <a:r>
              <a:rPr lang="en-NZ" baseline="0" dirty="0" smtClean="0"/>
              <a:t>Develop a consultation plan that covers all of the people you need to consult and what about</a:t>
            </a:r>
          </a:p>
          <a:p>
            <a:endParaRPr lang="en-NZ" baseline="0" dirty="0" smtClean="0"/>
          </a:p>
          <a:p>
            <a:r>
              <a:rPr lang="en-NZ" baseline="0" dirty="0" smtClean="0"/>
              <a:t>Report back on your experience of the process of planning for variablity. </a:t>
            </a:r>
          </a:p>
          <a:p>
            <a:endParaRPr lang="en-NZ" baseline="0" dirty="0" smtClean="0"/>
          </a:p>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24</a:t>
            </a:fld>
            <a:endParaRPr lang="en-NZ"/>
          </a:p>
        </p:txBody>
      </p:sp>
    </p:spTree>
    <p:extLst>
      <p:ext uri="{BB962C8B-B14F-4D97-AF65-F5344CB8AC3E}">
        <p14:creationId xmlns="" xmlns:p14="http://schemas.microsoft.com/office/powerpoint/2010/main" val="191978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Designing the least restrictive environment for all students reduces the need for extensive differentiation. Students are able to independently customise the learning environment to meet many of their own needs. There will be individual students who benefit from further differentiation.</a:t>
            </a:r>
          </a:p>
          <a:p>
            <a:endParaRPr lang="en-NZ" baseline="0" dirty="0" smtClean="0"/>
          </a:p>
          <a:p>
            <a:r>
              <a:rPr lang="en-NZ" dirty="0" err="1" smtClean="0"/>
              <a:t>Tthe</a:t>
            </a:r>
            <a:r>
              <a:rPr lang="en-NZ" dirty="0" smtClean="0"/>
              <a:t> PB4L tiered approach to supports is a good illustration of how UDL and differentation relate to each other. UDL provides universal supports for all students</a:t>
            </a:r>
            <a:r>
              <a:rPr lang="en-NZ" baseline="0" dirty="0" smtClean="0"/>
              <a:t> (the green), and more targeted supports may benefit some students. </a:t>
            </a:r>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25</a:t>
            </a:fld>
            <a:endParaRPr lang="en-NZ"/>
          </a:p>
        </p:txBody>
      </p:sp>
    </p:spTree>
    <p:extLst>
      <p:ext uri="{BB962C8B-B14F-4D97-AF65-F5344CB8AC3E}">
        <p14:creationId xmlns="" xmlns:p14="http://schemas.microsoft.com/office/powerpoint/2010/main" val="282595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dirty="0" smtClean="0"/>
              <a:t>Given the discussions we’ve just had, show us a sign:</a:t>
            </a:r>
          </a:p>
          <a:p>
            <a:endParaRPr lang="en-NZ" baseline="0" dirty="0" smtClean="0"/>
          </a:p>
          <a:p>
            <a:r>
              <a:rPr lang="en-NZ" baseline="0" dirty="0" smtClean="0"/>
              <a:t>Do you think a PB4L school is automatically an inclusive school? </a:t>
            </a:r>
          </a:p>
          <a:p>
            <a:endParaRPr lang="en-NZ" baseline="0" dirty="0" smtClean="0"/>
          </a:p>
          <a:p>
            <a:r>
              <a:rPr lang="en-NZ" baseline="0" dirty="0" smtClean="0"/>
              <a:t>There are many commonalities between PB4L School-Wide and inclusion. Inclusion does not need to be an add-on. The activities and perspectives we’ve looked at today can all be woven naturally into your school-wide journey:</a:t>
            </a:r>
          </a:p>
          <a:p>
            <a:pPr>
              <a:buFont typeface="Arial"/>
              <a:buChar char="•"/>
            </a:pPr>
            <a:r>
              <a:rPr lang="en-NZ" baseline="0" dirty="0" smtClean="0"/>
              <a:t>Look at whether your PB4L expectations reflect inclusive values</a:t>
            </a:r>
          </a:p>
          <a:p>
            <a:pPr>
              <a:buFont typeface="Arial"/>
              <a:buChar char="•"/>
            </a:pPr>
            <a:r>
              <a:rPr lang="en-NZ" baseline="0" dirty="0" smtClean="0"/>
              <a:t>Use the tools we’ve given you to weave student voice into your PB4L work</a:t>
            </a:r>
          </a:p>
          <a:p>
            <a:pPr>
              <a:buFont typeface="Arial"/>
              <a:buChar char="•"/>
            </a:pPr>
            <a:r>
              <a:rPr lang="en-NZ" baseline="0" dirty="0" smtClean="0"/>
              <a:t>Look at how Universal Design for Learning and planning for all learners can support student engagement, behaviour and learning. </a:t>
            </a:r>
          </a:p>
        </p:txBody>
      </p:sp>
      <p:sp>
        <p:nvSpPr>
          <p:cNvPr id="4" name="Slide Number Placeholder 3"/>
          <p:cNvSpPr>
            <a:spLocks noGrp="1"/>
          </p:cNvSpPr>
          <p:nvPr>
            <p:ph type="sldNum" sz="quarter" idx="10"/>
          </p:nvPr>
        </p:nvSpPr>
        <p:spPr/>
        <p:txBody>
          <a:bodyPr/>
          <a:lstStyle/>
          <a:p>
            <a:fld id="{22B16526-B8BB-4DC7-A2B6-5122B9B9F206}" type="slidenum">
              <a:rPr lang="en-NZ" smtClean="0"/>
              <a:pPr/>
              <a:t>26</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NZ" baseline="0" dirty="0" smtClean="0"/>
          </a:p>
        </p:txBody>
      </p:sp>
      <p:sp>
        <p:nvSpPr>
          <p:cNvPr id="4" name="Slide Number Placeholder 3"/>
          <p:cNvSpPr>
            <a:spLocks noGrp="1"/>
          </p:cNvSpPr>
          <p:nvPr>
            <p:ph type="sldNum" sz="quarter" idx="10"/>
          </p:nvPr>
        </p:nvSpPr>
        <p:spPr/>
        <p:txBody>
          <a:bodyPr/>
          <a:lstStyle/>
          <a:p>
            <a:fld id="{22B16526-B8BB-4DC7-A2B6-5122B9B9F206}" type="slidenum">
              <a:rPr lang="en-NZ" smtClean="0"/>
              <a:pPr/>
              <a:t>27</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29</a:t>
            </a:fld>
            <a:endParaRPr lang="en-NZ"/>
          </a:p>
        </p:txBody>
      </p:sp>
    </p:spTree>
    <p:extLst>
      <p:ext uri="{BB962C8B-B14F-4D97-AF65-F5344CB8AC3E}">
        <p14:creationId xmlns="" xmlns:p14="http://schemas.microsoft.com/office/powerpoint/2010/main" val="364241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dirty="0" smtClean="0"/>
              <a:t>Because the theme of this conference is student voice,</a:t>
            </a:r>
            <a:r>
              <a:rPr lang="en-NZ" baseline="0" dirty="0" smtClean="0"/>
              <a:t> we’ll start today with the voice of what we think are some very wise students. </a:t>
            </a:r>
          </a:p>
          <a:p>
            <a:endParaRPr lang="en-NZ" baseline="0" dirty="0" smtClean="0"/>
          </a:p>
          <a:p>
            <a:r>
              <a:rPr lang="en-NZ" baseline="0" dirty="0" smtClean="0"/>
              <a:t>The New Zealand Disability Strategy is currently being reviewed. As part of our input into this review, we asked some students about their views on disability and inclusion in Aotearoa. This is what they had to say. </a:t>
            </a:r>
          </a:p>
          <a:p>
            <a:endParaRPr lang="en-NZ" baseline="0" dirty="0" smtClean="0"/>
          </a:p>
          <a:p>
            <a:endParaRPr lang="en-NZ" baseline="0" dirty="0" smtClean="0"/>
          </a:p>
        </p:txBody>
      </p:sp>
      <p:sp>
        <p:nvSpPr>
          <p:cNvPr id="4" name="Slide Number Placeholder 3"/>
          <p:cNvSpPr>
            <a:spLocks noGrp="1"/>
          </p:cNvSpPr>
          <p:nvPr>
            <p:ph type="sldNum" sz="quarter" idx="10"/>
          </p:nvPr>
        </p:nvSpPr>
        <p:spPr/>
        <p:txBody>
          <a:bodyPr/>
          <a:lstStyle/>
          <a:p>
            <a:fld id="{22B16526-B8BB-4DC7-A2B6-5122B9B9F206}" type="slidenum">
              <a:rPr lang="en-NZ" smtClean="0"/>
              <a:pPr/>
              <a:t>3</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fontScale="92500" lnSpcReduction="20000"/>
          </a:bodyPr>
          <a:lstStyle/>
          <a:p>
            <a:r>
              <a:rPr lang="en-NZ" baseline="0" dirty="0" smtClean="0"/>
              <a:t>Our students have made it very clear to us what matters to them. And today we’ll unpack three themes that they tell us are important for them to be included and succeed: Respect, hearing their voices and caring about their learning. </a:t>
            </a:r>
          </a:p>
          <a:p>
            <a:endParaRPr lang="en-NZ" baseline="0" dirty="0" smtClean="0"/>
          </a:p>
          <a:p>
            <a:r>
              <a:rPr lang="en-NZ" baseline="0" dirty="0" smtClean="0"/>
              <a:t>All of the things we talk about today are supported by resources that we’ve produced over the last 24 months to support inclusive practices in schools:</a:t>
            </a:r>
          </a:p>
          <a:p>
            <a:pPr>
              <a:buFont typeface="Arial" pitchFamily="34" charset="0"/>
              <a:buChar char="•"/>
            </a:pPr>
            <a:r>
              <a:rPr lang="en-NZ" baseline="0" dirty="0" smtClean="0"/>
              <a:t>Catalogue</a:t>
            </a:r>
          </a:p>
          <a:p>
            <a:pPr>
              <a:buFont typeface="Arial" pitchFamily="34" charset="0"/>
              <a:buChar char="•"/>
            </a:pPr>
            <a:r>
              <a:rPr lang="en-NZ" baseline="0" dirty="0" smtClean="0"/>
              <a:t>Inclusive education website </a:t>
            </a:r>
          </a:p>
          <a:p>
            <a:pPr>
              <a:buFont typeface="Arial" pitchFamily="34" charset="0"/>
              <a:buChar char="•"/>
            </a:pPr>
            <a:r>
              <a:rPr lang="en-NZ" baseline="0" dirty="0" smtClean="0"/>
              <a:t>Inclusive practice and the school curriculum website</a:t>
            </a:r>
          </a:p>
          <a:p>
            <a:pPr>
              <a:buFont typeface="Arial" pitchFamily="34" charset="0"/>
              <a:buChar char="•"/>
            </a:pPr>
            <a:r>
              <a:rPr lang="en-NZ" baseline="0" dirty="0" smtClean="0"/>
              <a:t>Videos</a:t>
            </a:r>
          </a:p>
          <a:p>
            <a:pPr>
              <a:buFont typeface="Arial" pitchFamily="34" charset="0"/>
              <a:buChar char="•"/>
            </a:pPr>
            <a:r>
              <a:rPr lang="en-NZ" baseline="0" dirty="0" smtClean="0"/>
              <a:t>Booklets</a:t>
            </a:r>
          </a:p>
          <a:p>
            <a:pPr>
              <a:buFont typeface="Arial" pitchFamily="34" charset="0"/>
              <a:buChar char="•"/>
            </a:pPr>
            <a:r>
              <a:rPr lang="en-NZ" baseline="0" dirty="0" smtClean="0"/>
              <a:t>Student voice tools</a:t>
            </a:r>
          </a:p>
          <a:p>
            <a:pPr>
              <a:buFont typeface="Arial" pitchFamily="34" charset="0"/>
              <a:buNone/>
            </a:pPr>
            <a:endParaRPr lang="en-NZ" baseline="0" dirty="0" smtClean="0"/>
          </a:p>
          <a:p>
            <a:pPr>
              <a:buFont typeface="Arial" pitchFamily="34" charset="0"/>
              <a:buNone/>
            </a:pPr>
            <a:r>
              <a:rPr lang="en-NZ" sz="1200" kern="1200" baseline="0" dirty="0" smtClean="0">
                <a:solidFill>
                  <a:schemeClr val="tx1"/>
                </a:solidFill>
                <a:latin typeface="+mn-lt"/>
                <a:ea typeface="+mn-ea"/>
                <a:cs typeface="+mn-cs"/>
              </a:rPr>
              <a:t>All of the five activities we hope to get through today, you can replicate and do in a one hour staff meeting.</a:t>
            </a:r>
          </a:p>
          <a:p>
            <a:pPr>
              <a:buFont typeface="Arial" pitchFamily="34" charset="0"/>
              <a:buNone/>
            </a:pPr>
            <a:endParaRPr lang="en-NZ" sz="1200" kern="1200" baseline="0" dirty="0" smtClean="0">
              <a:solidFill>
                <a:schemeClr val="tx1"/>
              </a:solidFill>
              <a:latin typeface="+mn-lt"/>
              <a:ea typeface="+mn-ea"/>
              <a:cs typeface="+mn-cs"/>
            </a:endParaRPr>
          </a:p>
          <a:p>
            <a:pPr>
              <a:buFont typeface="Arial" pitchFamily="34" charset="0"/>
              <a:buNone/>
            </a:pPr>
            <a:r>
              <a:rPr lang="en-NZ" baseline="0" dirty="0" smtClean="0"/>
              <a:t>For those of you who have been to one of our inclusive education workshops before, the vast majority of today’s session will be new information that you can add to your repertoire, as well as some revision.  </a:t>
            </a:r>
          </a:p>
          <a:p>
            <a:pPr>
              <a:buFont typeface="Arial" pitchFamily="34" charset="0"/>
              <a:buNone/>
            </a:pPr>
            <a:endParaRPr lang="en-NZ" baseline="0" dirty="0" smtClean="0"/>
          </a:p>
          <a:p>
            <a:r>
              <a:rPr lang="en-NZ" dirty="0" smtClean="0"/>
              <a:t>We use the word resources</a:t>
            </a:r>
            <a:r>
              <a:rPr lang="en-NZ" baseline="0" dirty="0" smtClean="0"/>
              <a:t> and not resourcing. We are not involved in the policy or decision-making around funding and resourcing. </a:t>
            </a:r>
          </a:p>
          <a:p>
            <a:endParaRPr lang="en-NZ" baseline="0" dirty="0" smtClean="0"/>
          </a:p>
          <a:p>
            <a:r>
              <a:rPr lang="en-NZ" baseline="0" dirty="0" smtClean="0"/>
              <a:t>Whatever is going on in the funding space, we’re confident that the resources will support good, effective, flexible teaching practices for all your students and add value to the work you’re already doing.</a:t>
            </a:r>
          </a:p>
          <a:p>
            <a:endParaRPr lang="en-NZ" baseline="0" dirty="0" smtClean="0"/>
          </a:p>
          <a:p>
            <a:r>
              <a:rPr lang="en-NZ" baseline="0" dirty="0" smtClean="0"/>
              <a:t>The resources have been produced for the English medium space. Having said that, we’ve worked hard to weave universal voice through the resources. We’ve also taken care to align with some of the elements Effective Teaching Profile in Te Kotahitanga, in particular Manaakitanga, Mana Motuhake and Ako. </a:t>
            </a:r>
          </a:p>
          <a:p>
            <a:endParaRPr lang="en-NZ" baseline="0" dirty="0" smtClean="0"/>
          </a:p>
        </p:txBody>
      </p:sp>
      <p:sp>
        <p:nvSpPr>
          <p:cNvPr id="4" name="Slide Number Placeholder 3"/>
          <p:cNvSpPr>
            <a:spLocks noGrp="1"/>
          </p:cNvSpPr>
          <p:nvPr>
            <p:ph type="sldNum" sz="quarter" idx="10"/>
          </p:nvPr>
        </p:nvSpPr>
        <p:spPr/>
        <p:txBody>
          <a:bodyPr/>
          <a:lstStyle/>
          <a:p>
            <a:fld id="{22B16526-B8BB-4DC7-A2B6-5122B9B9F206}" type="slidenum">
              <a:rPr lang="en-NZ" smtClean="0"/>
              <a:pPr/>
              <a:t>4</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dirty="0" smtClean="0"/>
              <a:t>We’ve identified</a:t>
            </a:r>
            <a:r>
              <a:rPr lang="en-NZ" baseline="0" dirty="0" smtClean="0"/>
              <a:t> a range of areas where PB4L School-Wide and inclusive education meet. </a:t>
            </a:r>
          </a:p>
          <a:p>
            <a:endParaRPr lang="en-NZ" baseline="0" dirty="0" smtClean="0"/>
          </a:p>
          <a:p>
            <a:r>
              <a:rPr lang="en-NZ" baseline="0" dirty="0" smtClean="0"/>
              <a:t>But does this mean that a PB4L school is automatically an inclusive school? </a:t>
            </a:r>
          </a:p>
          <a:p>
            <a:endParaRPr lang="en-NZ" baseline="0" dirty="0" smtClean="0"/>
          </a:p>
          <a:p>
            <a:r>
              <a:rPr lang="en-NZ" b="1" i="0" baseline="0" dirty="0" smtClean="0"/>
              <a:t>Throughout the session, we want you to consider: </a:t>
            </a:r>
            <a:r>
              <a:rPr lang="en-NZ" sz="1200" b="1" i="0" dirty="0" smtClean="0"/>
              <a:t>Do ALL our students get access to the same supports, learning and outcomes through PB4L?</a:t>
            </a:r>
          </a:p>
          <a:p>
            <a:endParaRPr lang="en-NZ" sz="1200" dirty="0" smtClean="0"/>
          </a:p>
          <a:p>
            <a:r>
              <a:rPr lang="en-NZ" sz="1200" dirty="0" smtClean="0"/>
              <a:t>By the end of the session, we hope you’ll have some practical ideas and perspectives that can be</a:t>
            </a:r>
            <a:r>
              <a:rPr lang="en-NZ" sz="1200" baseline="0" dirty="0" smtClean="0"/>
              <a:t> naturally woven into your PB4L journey to support both positive behaviour and positive learning outomes for all your students. </a:t>
            </a:r>
            <a:endParaRPr lang="en-NZ" dirty="0"/>
          </a:p>
        </p:txBody>
      </p:sp>
      <p:sp>
        <p:nvSpPr>
          <p:cNvPr id="4" name="Slide Number Placeholder 3"/>
          <p:cNvSpPr>
            <a:spLocks noGrp="1"/>
          </p:cNvSpPr>
          <p:nvPr>
            <p:ph type="sldNum" sz="quarter" idx="10"/>
          </p:nvPr>
        </p:nvSpPr>
        <p:spPr/>
        <p:txBody>
          <a:bodyPr/>
          <a:lstStyle/>
          <a:p>
            <a:fld id="{22B16526-B8BB-4DC7-A2B6-5122B9B9F206}" type="slidenum">
              <a:rPr lang="en-NZ" smtClean="0"/>
              <a:pPr/>
              <a:t>5</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The first theme our students tell us is important for them to be included and succeed is respect.</a:t>
            </a:r>
          </a:p>
          <a:p>
            <a:endParaRPr lang="en-NZ" baseline="0" dirty="0" smtClean="0"/>
          </a:p>
          <a:p>
            <a:r>
              <a:rPr lang="en-NZ" baseline="0" dirty="0" smtClean="0"/>
              <a:t>Activity: </a:t>
            </a:r>
          </a:p>
          <a:p>
            <a:r>
              <a:rPr lang="en-US" sz="1200" kern="1200" dirty="0" smtClean="0">
                <a:solidFill>
                  <a:schemeClr val="tx1"/>
                </a:solidFill>
                <a:latin typeface="+mn-lt"/>
                <a:ea typeface="+mn-ea"/>
                <a:cs typeface="+mn-cs"/>
              </a:rPr>
              <a:t>On post-it notes write your school’s PB4L expectations. Place these on the sheet of paper alongside those of the others at our table and theme them. </a:t>
            </a:r>
          </a:p>
          <a:p>
            <a:r>
              <a:rPr lang="en-US" sz="1200" kern="1200" dirty="0" smtClean="0">
                <a:solidFill>
                  <a:schemeClr val="tx1"/>
                </a:solidFill>
                <a:latin typeface="+mn-lt"/>
                <a:ea typeface="+mn-ea"/>
                <a:cs typeface="+mn-cs"/>
              </a:rPr>
              <a:t>Read the three inclusive values in the Success for All document: Valuing </a:t>
            </a:r>
            <a:r>
              <a:rPr lang="en-US" sz="1200" kern="1200" baseline="0" dirty="0" smtClean="0">
                <a:solidFill>
                  <a:schemeClr val="tx1"/>
                </a:solidFill>
                <a:latin typeface="+mn-lt"/>
                <a:ea typeface="+mn-ea"/>
                <a:cs typeface="+mn-cs"/>
              </a:rPr>
              <a:t>everyone, respect for diversity, equity for all. </a:t>
            </a:r>
          </a:p>
          <a:p>
            <a:r>
              <a:rPr lang="en-US" sz="1200" kern="1200" dirty="0" smtClean="0">
                <a:solidFill>
                  <a:schemeClr val="tx1"/>
                </a:solidFill>
                <a:latin typeface="+mn-lt"/>
                <a:ea typeface="+mn-ea"/>
                <a:cs typeface="+mn-cs"/>
              </a:rPr>
              <a:t>Discuss</a:t>
            </a:r>
            <a:r>
              <a:rPr lang="en-US" sz="1200" kern="1200" baseline="0" dirty="0" smtClean="0">
                <a:solidFill>
                  <a:schemeClr val="tx1"/>
                </a:solidFill>
                <a:latin typeface="+mn-lt"/>
                <a:ea typeface="+mn-ea"/>
                <a:cs typeface="+mn-cs"/>
              </a:rPr>
              <a:t> and report back: </a:t>
            </a:r>
            <a:r>
              <a:rPr lang="en-AU"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 inclusive values transparent in our school’s PB4L expectations?</a:t>
            </a:r>
            <a:r>
              <a:rPr lang="en-AU" dirty="0" smtClean="0"/>
              <a:t> If not, what could we do to strengthen</a:t>
            </a:r>
            <a:r>
              <a:rPr lang="en-AU" baseline="0" dirty="0" smtClean="0"/>
              <a:t> this aspect and highlight inclusion?</a:t>
            </a:r>
            <a:endParaRPr lang="en-NZ" baseline="0" dirty="0" smtClean="0"/>
          </a:p>
        </p:txBody>
      </p:sp>
      <p:sp>
        <p:nvSpPr>
          <p:cNvPr id="4" name="Slide Number Placeholder 3"/>
          <p:cNvSpPr>
            <a:spLocks noGrp="1"/>
          </p:cNvSpPr>
          <p:nvPr>
            <p:ph type="sldNum" sz="quarter" idx="10"/>
          </p:nvPr>
        </p:nvSpPr>
        <p:spPr/>
        <p:txBody>
          <a:bodyPr/>
          <a:lstStyle/>
          <a:p>
            <a:fld id="{22B16526-B8BB-4DC7-A2B6-5122B9B9F206}" type="slidenum">
              <a:rPr lang="en-NZ" smtClean="0"/>
              <a:pPr/>
              <a:t>6</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NZ" baseline="0" dirty="0" smtClean="0"/>
          </a:p>
        </p:txBody>
      </p:sp>
      <p:sp>
        <p:nvSpPr>
          <p:cNvPr id="4" name="Slide Number Placeholder 3"/>
          <p:cNvSpPr>
            <a:spLocks noGrp="1"/>
          </p:cNvSpPr>
          <p:nvPr>
            <p:ph type="sldNum" sz="quarter" idx="10"/>
          </p:nvPr>
        </p:nvSpPr>
        <p:spPr/>
        <p:txBody>
          <a:bodyPr/>
          <a:lstStyle/>
          <a:p>
            <a:fld id="{22B16526-B8BB-4DC7-A2B6-5122B9B9F206}" type="slidenum">
              <a:rPr lang="en-NZ" smtClean="0"/>
              <a:pPr/>
              <a:t>7</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dirty="0" smtClean="0"/>
              <a:t>Given the discussions we’ve just had, show us a sign:</a:t>
            </a:r>
          </a:p>
          <a:p>
            <a:endParaRPr lang="en-NZ" baseline="0" dirty="0" smtClean="0"/>
          </a:p>
          <a:p>
            <a:r>
              <a:rPr lang="en-NZ" baseline="0" dirty="0" smtClean="0"/>
              <a:t>Do you think a PB4L school is automatically an inclusive school? </a:t>
            </a:r>
          </a:p>
        </p:txBody>
      </p:sp>
      <p:sp>
        <p:nvSpPr>
          <p:cNvPr id="4" name="Slide Number Placeholder 3"/>
          <p:cNvSpPr>
            <a:spLocks noGrp="1"/>
          </p:cNvSpPr>
          <p:nvPr>
            <p:ph type="sldNum" sz="quarter" idx="10"/>
          </p:nvPr>
        </p:nvSpPr>
        <p:spPr/>
        <p:txBody>
          <a:bodyPr/>
          <a:lstStyle/>
          <a:p>
            <a:fld id="{22B16526-B8BB-4DC7-A2B6-5122B9B9F206}" type="slidenum">
              <a:rPr lang="en-NZ" smtClean="0"/>
              <a:pPr/>
              <a:t>8</a:t>
            </a:fld>
            <a:endParaRPr lang="en-NZ"/>
          </a:p>
        </p:txBody>
      </p:sp>
    </p:spTree>
    <p:extLst>
      <p:ext uri="{BB962C8B-B14F-4D97-AF65-F5344CB8AC3E}">
        <p14:creationId xmlns="" xmlns:p14="http://schemas.microsoft.com/office/powerpoint/2010/main" val="3717502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NZ" baseline="0" dirty="0" smtClean="0"/>
              <a:t>The second theme our students tell us is important for them to be included and succeed is hearing their voices. </a:t>
            </a:r>
          </a:p>
          <a:p>
            <a:endParaRPr lang="en-NZ" baseline="0" dirty="0" smtClean="0"/>
          </a:p>
          <a:p>
            <a:r>
              <a:rPr lang="en-NZ" baseline="0" dirty="0" smtClean="0"/>
              <a:t>We’ve developed a wide range of tools that can give you creative ways to inject student and whanau voice into your PB4L work, and we’ll take you through a few of these in the next half hour. </a:t>
            </a:r>
          </a:p>
        </p:txBody>
      </p:sp>
      <p:sp>
        <p:nvSpPr>
          <p:cNvPr id="4" name="Slide Number Placeholder 3"/>
          <p:cNvSpPr>
            <a:spLocks noGrp="1"/>
          </p:cNvSpPr>
          <p:nvPr>
            <p:ph type="sldNum" sz="quarter" idx="10"/>
          </p:nvPr>
        </p:nvSpPr>
        <p:spPr/>
        <p:txBody>
          <a:bodyPr/>
          <a:lstStyle/>
          <a:p>
            <a:fld id="{22B16526-B8BB-4DC7-A2B6-5122B9B9F206}" type="slidenum">
              <a:rPr lang="en-NZ" smtClean="0"/>
              <a:pPr/>
              <a:t>9</a:t>
            </a:fld>
            <a:endParaRPr lang="en-NZ"/>
          </a:p>
        </p:txBody>
      </p:sp>
    </p:spTree>
    <p:extLst>
      <p:ext uri="{BB962C8B-B14F-4D97-AF65-F5344CB8AC3E}">
        <p14:creationId xmlns="" xmlns:p14="http://schemas.microsoft.com/office/powerpoint/2010/main" val="3717502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9BBF24-4A55-4E4B-8BA6-B5D6ED9FC1D2}" type="datetimeFigureOut">
              <a:rPr lang="en-NZ" smtClean="0"/>
              <a:pPr/>
              <a:t>23/08/2016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1CD6466-4068-4E67-A814-D1D176CCB6D5}" type="slidenum">
              <a:rPr lang="en-NZ" smtClean="0"/>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F9BBF24-4A55-4E4B-8BA6-B5D6ED9FC1D2}" type="datetimeFigureOut">
              <a:rPr lang="en-NZ" smtClean="0"/>
              <a:pPr/>
              <a:t>23/08/2016</a:t>
            </a:fld>
            <a:endParaRPr lang="en-NZ"/>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1CD6466-4068-4E67-A814-D1D176CCB6D5}" type="slidenum">
              <a:rPr lang="en-NZ" smtClean="0"/>
              <a:pPr/>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cid:14CED26F-3355-4AB5-808F-4315460A966C@station"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vimeo.com/100662365"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www.udlcenter.org/" TargetMode="Externa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file:///\\localhost\Volumes\BLUE%20JUDY%208\Videos\Ivan%20and%20Eli%20-%20Future.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vimeo.com/16976722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www.education.govt.nz/assets/Documents/School/Inclusive-education/SuccessForAllEnglish.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13" name="Subtitle 2"/>
          <p:cNvSpPr txBox="1">
            <a:spLocks/>
          </p:cNvSpPr>
          <p:nvPr/>
        </p:nvSpPr>
        <p:spPr>
          <a:xfrm>
            <a:off x="251520" y="897564"/>
            <a:ext cx="8604448" cy="2034226"/>
          </a:xfrm>
          <a:prstGeom prst="rect">
            <a:avLst/>
          </a:prstGeom>
        </p:spPr>
        <p:txBody>
          <a:bodyPr vert="horz" lIns="91440" tIns="45720" rIns="91440" bIns="45720" rtlCol="0">
            <a:normAutofit/>
          </a:bodyPr>
          <a:lstStyle/>
          <a:p>
            <a:pPr algn="ctr">
              <a:spcBef>
                <a:spcPct val="20000"/>
              </a:spcBef>
            </a:pPr>
            <a:r>
              <a:rPr lang="en-NZ" sz="3800" dirty="0" smtClean="0">
                <a:solidFill>
                  <a:schemeClr val="accent6">
                    <a:lumMod val="75000"/>
                  </a:schemeClr>
                </a:solidFill>
              </a:rPr>
              <a:t>Are PB4L schools inclusive schools?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algn="ctr">
              <a:spcBef>
                <a:spcPct val="20000"/>
              </a:spcBef>
            </a:pPr>
            <a:r>
              <a:rPr lang="en-US" sz="2800" dirty="0" smtClean="0">
                <a:cs typeface="Arial" pitchFamily="34" charset="0"/>
              </a:rPr>
              <a:t>Confident educators; confident parents, families, whānau and communities and confident learners.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000" dirty="0" smtClean="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14" name="Picture 13" descr="LOGO Ministry of Education.JPG"/>
          <p:cNvPicPr/>
          <p:nvPr/>
        </p:nvPicPr>
        <p:blipFill>
          <a:blip r:embed="rId4" cstate="print"/>
          <a:stretch>
            <a:fillRect/>
          </a:stretch>
        </p:blipFill>
        <p:spPr>
          <a:xfrm>
            <a:off x="251525" y="4371951"/>
            <a:ext cx="2376263" cy="626554"/>
          </a:xfrm>
          <a:prstGeom prst="rect">
            <a:avLst/>
          </a:prstGeom>
        </p:spPr>
      </p:pic>
      <p:pic>
        <p:nvPicPr>
          <p:cNvPr id="9" name="Picture 8" descr="nautilus-feather.jpg"/>
          <p:cNvPicPr>
            <a:picLocks noChangeAspect="1"/>
          </p:cNvPicPr>
          <p:nvPr/>
        </p:nvPicPr>
        <p:blipFill>
          <a:blip r:embed="rId5" cstate="print"/>
          <a:stretch>
            <a:fillRect/>
          </a:stretch>
        </p:blipFill>
        <p:spPr>
          <a:xfrm>
            <a:off x="6300192" y="2859782"/>
            <a:ext cx="2304256" cy="2160240"/>
          </a:xfrm>
          <a:prstGeom prst="rect">
            <a:avLst/>
          </a:prstGeom>
        </p:spPr>
      </p:pic>
      <p:sp>
        <p:nvSpPr>
          <p:cNvPr id="6" name="TextBox 5"/>
          <p:cNvSpPr txBox="1"/>
          <p:nvPr/>
        </p:nvSpPr>
        <p:spPr>
          <a:xfrm>
            <a:off x="-1877462" y="1511728"/>
            <a:ext cx="184731" cy="369332"/>
          </a:xfrm>
          <a:prstGeom prst="rect">
            <a:avLst/>
          </a:prstGeom>
          <a:noFill/>
        </p:spPr>
        <p:txBody>
          <a:bodyPr wrap="none" rtlCol="0">
            <a:spAutoFit/>
          </a:bodyPr>
          <a:lstStyle/>
          <a:p>
            <a:endParaRPr lang="en-US" dirty="0"/>
          </a:p>
        </p:txBody>
      </p:sp>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2" name="Title 1"/>
          <p:cNvSpPr>
            <a:spLocks noGrp="1"/>
          </p:cNvSpPr>
          <p:nvPr>
            <p:ph type="ctrTitle"/>
          </p:nvPr>
        </p:nvSpPr>
        <p:spPr>
          <a:xfrm>
            <a:off x="228600" y="895350"/>
            <a:ext cx="8151440" cy="702078"/>
          </a:xfrm>
        </p:spPr>
        <p:txBody>
          <a:bodyPr>
            <a:normAutofit fontScale="90000"/>
          </a:bodyPr>
          <a:lstStyle/>
          <a:p>
            <a:pPr algn="l"/>
            <a:r>
              <a:rPr lang="en-NZ" sz="4889" dirty="0" smtClean="0">
                <a:solidFill>
                  <a:srgbClr val="FF6600"/>
                </a:solidFill>
              </a:rPr>
              <a:t>Students need to feel they belong</a:t>
            </a:r>
            <a:r>
              <a:rPr lang="en-NZ" dirty="0" smtClean="0">
                <a:solidFill>
                  <a:schemeClr val="accent6">
                    <a:lumMod val="75000"/>
                  </a:schemeClr>
                </a:solidFill>
              </a:rPr>
              <a:t/>
            </a:r>
            <a:br>
              <a:rPr lang="en-NZ" dirty="0" smtClean="0">
                <a:solidFill>
                  <a:schemeClr val="accent6">
                    <a:lumMod val="75000"/>
                  </a:schemeClr>
                </a:solidFill>
              </a:rPr>
            </a:br>
            <a:endParaRPr lang="en-NZ" dirty="0">
              <a:solidFill>
                <a:schemeClr val="accent6">
                  <a:lumMod val="75000"/>
                </a:schemeClr>
              </a:solidFill>
            </a:endParaRPr>
          </a:p>
        </p:txBody>
      </p:sp>
      <p:sp>
        <p:nvSpPr>
          <p:cNvPr id="6" name="TextBox 5"/>
          <p:cNvSpPr txBox="1"/>
          <p:nvPr/>
        </p:nvSpPr>
        <p:spPr>
          <a:xfrm>
            <a:off x="381000" y="1962150"/>
            <a:ext cx="3505200" cy="1938992"/>
          </a:xfrm>
          <a:prstGeom prst="rect">
            <a:avLst/>
          </a:prstGeom>
          <a:noFill/>
        </p:spPr>
        <p:txBody>
          <a:bodyPr wrap="square" rtlCol="0">
            <a:spAutoFit/>
          </a:bodyPr>
          <a:lstStyle/>
          <a:p>
            <a:r>
              <a:rPr lang="en-NZ" sz="2400" dirty="0" smtClean="0"/>
              <a:t>Student need for belonging to a community is one of the most powerful factors in school engagement. </a:t>
            </a:r>
            <a:endParaRPr lang="en-US" sz="2400" dirty="0"/>
          </a:p>
        </p:txBody>
      </p:sp>
      <p:pic>
        <p:nvPicPr>
          <p:cNvPr id="8" name="Picture Placeholder 7" descr="Screen Shot 2016-07-13 at 9.51.37 AM.png"/>
          <p:cNvPicPr>
            <a:picLocks/>
          </p:cNvPicPr>
          <p:nvPr/>
        </p:nvPicPr>
        <p:blipFill>
          <a:blip r:embed="rId4" cstate="print"/>
          <a:srcRect t="-14567" b="-14567"/>
          <a:stretch>
            <a:fillRect/>
          </a:stretch>
        </p:blipFill>
        <p:spPr>
          <a:xfrm>
            <a:off x="4648200" y="1276350"/>
            <a:ext cx="3546475" cy="362783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pic>
        <p:nvPicPr>
          <p:cNvPr id="6" name="Picture 5" descr="C:\Users\smarta\AppData\Local\Microsoft\Windows\Temporary Internet Files\Content.Outlook\2EVKPPI9\IMG_6205.JPG"/>
          <p:cNvPicPr/>
          <p:nvPr/>
        </p:nvPicPr>
        <p:blipFill>
          <a:blip r:embed="rId4" cstate="print"/>
          <a:srcRect/>
          <a:stretch>
            <a:fillRect/>
          </a:stretch>
        </p:blipFill>
        <p:spPr bwMode="auto">
          <a:xfrm>
            <a:off x="6096000" y="971550"/>
            <a:ext cx="2838450" cy="3705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3C330E49-AA13-4EEA-AF3D-8C9D76B8E3C9" descr="cid:14CED26F-3355-4AB5-808F-4315460A966C@station"/>
          <p:cNvPicPr/>
          <p:nvPr/>
        </p:nvPicPr>
        <p:blipFill>
          <a:blip r:embed="rId5" r:link="rId6" cstate="print"/>
          <a:srcRect/>
          <a:stretch>
            <a:fillRect/>
          </a:stretch>
        </p:blipFill>
        <p:spPr bwMode="auto">
          <a:xfrm>
            <a:off x="2590800" y="1019174"/>
            <a:ext cx="3162300" cy="3648075"/>
          </a:xfrm>
          <a:prstGeom prst="rect">
            <a:avLst/>
          </a:prstGeom>
          <a:noFill/>
          <a:ln w="9525">
            <a:noFill/>
            <a:miter lim="800000"/>
            <a:headEnd/>
            <a:tailEnd/>
          </a:ln>
        </p:spPr>
      </p:pic>
      <p:pic>
        <p:nvPicPr>
          <p:cNvPr id="10" name="Picture 2" descr="I:\X-Communications\Success for All\Voting wall national tally\Whatu pokeka pic from Witherlea School 2.jpg"/>
          <p:cNvPicPr>
            <a:picLocks noChangeAspect="1" noChangeArrowheads="1"/>
          </p:cNvPicPr>
          <p:nvPr/>
        </p:nvPicPr>
        <p:blipFill>
          <a:blip r:embed="rId7" cstate="print"/>
          <a:srcRect/>
          <a:stretch>
            <a:fillRect/>
          </a:stretch>
        </p:blipFill>
        <p:spPr bwMode="auto">
          <a:xfrm rot="5400000">
            <a:off x="-576793" y="1830917"/>
            <a:ext cx="3661833" cy="21971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10" name="Subtitle 2"/>
          <p:cNvSpPr txBox="1">
            <a:spLocks/>
          </p:cNvSpPr>
          <p:nvPr/>
        </p:nvSpPr>
        <p:spPr>
          <a:xfrm>
            <a:off x="395535" y="1718313"/>
            <a:ext cx="4968552" cy="259228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en-NZ" sz="3200" b="0" i="1" u="none" strike="noStrike" kern="1200" cap="none" spc="0" normalizeH="0" baseline="0" noProof="0" dirty="0" smtClean="0">
                <a:ln>
                  <a:noFill/>
                </a:ln>
                <a:solidFill>
                  <a:schemeClr val="tx1"/>
                </a:solidFill>
                <a:effectLst/>
                <a:uLnTx/>
                <a:uFillTx/>
                <a:latin typeface="Arial" pitchFamily="34" charset="0"/>
                <a:cs typeface="Arial" pitchFamily="34" charset="0"/>
              </a:rPr>
              <a:t>I know I belong because...</a:t>
            </a:r>
          </a:p>
          <a:p>
            <a:pPr marL="0" marR="0" lvl="0" indent="0" algn="l" defTabSz="914400" rtl="0" eaLnBrk="1" fontAlgn="auto" latinLnBrk="0" hangingPunct="1">
              <a:lnSpc>
                <a:spcPct val="100000"/>
              </a:lnSpc>
              <a:spcBef>
                <a:spcPts val="0"/>
              </a:spcBef>
              <a:spcAft>
                <a:spcPts val="0"/>
              </a:spcAft>
              <a:buClrTx/>
              <a:buSzTx/>
              <a:tabLst/>
              <a:defRPr/>
            </a:pPr>
            <a:endParaRPr lang="en-NZ" sz="3200" i="1"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tabLst/>
              <a:defRPr/>
            </a:pPr>
            <a:r>
              <a:rPr kumimoji="0" lang="en-NZ" sz="3200" b="0" i="1" u="none" strike="noStrike" kern="1200" cap="none" spc="0" normalizeH="0" baseline="0" noProof="0" dirty="0" smtClean="0">
                <a:ln>
                  <a:noFill/>
                </a:ln>
                <a:solidFill>
                  <a:schemeClr val="tx1"/>
                </a:solidFill>
                <a:effectLst/>
                <a:uLnTx/>
                <a:uFillTx/>
                <a:latin typeface="Arial" pitchFamily="34" charset="0"/>
                <a:cs typeface="Arial" pitchFamily="34" charset="0"/>
              </a:rPr>
              <a:t>I feel valued when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2" name="Picture 11" descr="IMG_2364.JPG"/>
          <p:cNvPicPr>
            <a:picLocks noChangeAspect="1"/>
          </p:cNvPicPr>
          <p:nvPr/>
        </p:nvPicPr>
        <p:blipFill>
          <a:blip r:embed="rId4" cstate="print"/>
          <a:stretch>
            <a:fillRect/>
          </a:stretch>
        </p:blipFill>
        <p:spPr>
          <a:xfrm rot="5857533">
            <a:off x="5055136" y="1686332"/>
            <a:ext cx="3853635" cy="241299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2" name="Title 1"/>
          <p:cNvSpPr>
            <a:spLocks noGrp="1"/>
          </p:cNvSpPr>
          <p:nvPr>
            <p:ph type="ctrTitle"/>
          </p:nvPr>
        </p:nvSpPr>
        <p:spPr>
          <a:xfrm>
            <a:off x="228600" y="895350"/>
            <a:ext cx="8151440" cy="702078"/>
          </a:xfrm>
        </p:spPr>
        <p:txBody>
          <a:bodyPr>
            <a:normAutofit fontScale="90000"/>
          </a:bodyPr>
          <a:lstStyle/>
          <a:p>
            <a:pPr algn="l"/>
            <a:r>
              <a:rPr lang="en-NZ" sz="4889" dirty="0" smtClean="0">
                <a:solidFill>
                  <a:srgbClr val="FF6600"/>
                </a:solidFill>
              </a:rPr>
              <a:t>Student voice resources</a:t>
            </a:r>
            <a:r>
              <a:rPr lang="en-NZ" dirty="0" smtClean="0">
                <a:solidFill>
                  <a:schemeClr val="accent6">
                    <a:lumMod val="75000"/>
                  </a:schemeClr>
                </a:solidFill>
              </a:rPr>
              <a:t/>
            </a:r>
            <a:br>
              <a:rPr lang="en-NZ" dirty="0" smtClean="0">
                <a:solidFill>
                  <a:schemeClr val="accent6">
                    <a:lumMod val="75000"/>
                  </a:schemeClr>
                </a:solidFill>
              </a:rPr>
            </a:br>
            <a:endParaRPr lang="en-NZ" dirty="0">
              <a:solidFill>
                <a:schemeClr val="accent6">
                  <a:lumMod val="75000"/>
                </a:schemeClr>
              </a:solidFill>
            </a:endParaRPr>
          </a:p>
        </p:txBody>
      </p:sp>
      <p:grpSp>
        <p:nvGrpSpPr>
          <p:cNvPr id="8" name="Group 7"/>
          <p:cNvGrpSpPr/>
          <p:nvPr/>
        </p:nvGrpSpPr>
        <p:grpSpPr>
          <a:xfrm rot="719002">
            <a:off x="4647163" y="1599022"/>
            <a:ext cx="2067715" cy="3021906"/>
            <a:chOff x="5436096" y="1779662"/>
            <a:chExt cx="1584176" cy="2160240"/>
          </a:xfrm>
        </p:grpSpPr>
        <p:pic>
          <p:nvPicPr>
            <p:cNvPr id="43009" name="Picture 1"/>
            <p:cNvPicPr>
              <a:picLocks noChangeAspect="1" noChangeArrowheads="1"/>
            </p:cNvPicPr>
            <p:nvPr/>
          </p:nvPicPr>
          <p:blipFill>
            <a:blip r:embed="rId4" cstate="print"/>
            <a:srcRect/>
            <a:stretch>
              <a:fillRect/>
            </a:stretch>
          </p:blipFill>
          <p:spPr bwMode="auto">
            <a:xfrm>
              <a:off x="5436096" y="1779662"/>
              <a:ext cx="1538706" cy="2160240"/>
            </a:xfrm>
            <a:prstGeom prst="rect">
              <a:avLst/>
            </a:prstGeom>
            <a:noFill/>
            <a:ln w="9525">
              <a:noFill/>
              <a:miter lim="800000"/>
              <a:headEnd/>
              <a:tailEnd/>
            </a:ln>
          </p:spPr>
        </p:pic>
        <p:sp>
          <p:nvSpPr>
            <p:cNvPr id="6" name="Rectangle 5"/>
            <p:cNvSpPr/>
            <p:nvPr/>
          </p:nvSpPr>
          <p:spPr>
            <a:xfrm>
              <a:off x="5436096" y="1779662"/>
              <a:ext cx="1584176" cy="21602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5" name="Picture 4"/>
          <p:cNvPicPr/>
          <p:nvPr/>
        </p:nvPicPr>
        <p:blipFill>
          <a:blip r:embed="rId5" cstate="print"/>
          <a:srcRect l="64363" t="3837" r="1397" b="12641"/>
          <a:stretch>
            <a:fillRect/>
          </a:stretch>
        </p:blipFill>
        <p:spPr bwMode="auto">
          <a:xfrm rot="20951384">
            <a:off x="2315536" y="1619992"/>
            <a:ext cx="2184741" cy="30199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2" name="Title 1"/>
          <p:cNvSpPr>
            <a:spLocks noGrp="1"/>
          </p:cNvSpPr>
          <p:nvPr>
            <p:ph type="ctrTitle"/>
          </p:nvPr>
        </p:nvSpPr>
        <p:spPr>
          <a:xfrm>
            <a:off x="304800" y="628650"/>
            <a:ext cx="2971800" cy="3848100"/>
          </a:xfrm>
        </p:spPr>
        <p:txBody>
          <a:bodyPr>
            <a:normAutofit/>
          </a:bodyPr>
          <a:lstStyle/>
          <a:p>
            <a:pPr algn="l"/>
            <a:r>
              <a:rPr lang="en-NZ" sz="2800" dirty="0" smtClean="0"/>
              <a:t>The most important things to help me learn… </a:t>
            </a:r>
            <a:br>
              <a:rPr lang="en-NZ" sz="2800" dirty="0" smtClean="0"/>
            </a:br>
            <a:r>
              <a:rPr lang="en-NZ" sz="2800" i="1" dirty="0" smtClean="0">
                <a:solidFill>
                  <a:schemeClr val="accent6">
                    <a:lumMod val="75000"/>
                  </a:schemeClr>
                </a:solidFill>
              </a:rPr>
              <a:t>(Inclusion)</a:t>
            </a:r>
            <a:r>
              <a:rPr lang="en-NZ" dirty="0" smtClean="0">
                <a:solidFill>
                  <a:schemeClr val="accent6">
                    <a:lumMod val="75000"/>
                  </a:schemeClr>
                </a:solidFill>
              </a:rPr>
              <a:t/>
            </a:r>
            <a:br>
              <a:rPr lang="en-NZ" dirty="0" smtClean="0">
                <a:solidFill>
                  <a:schemeClr val="accent6">
                    <a:lumMod val="75000"/>
                  </a:schemeClr>
                </a:solidFill>
              </a:rPr>
            </a:br>
            <a:endParaRPr lang="en-NZ" dirty="0">
              <a:solidFill>
                <a:schemeClr val="accent6">
                  <a:lumMod val="75000"/>
                </a:schemeClr>
              </a:solidFill>
            </a:endParaRPr>
          </a:p>
        </p:txBody>
      </p:sp>
      <p:pic>
        <p:nvPicPr>
          <p:cNvPr id="8" name="Picture 7" descr="Leeston School voting wall.JPG"/>
          <p:cNvPicPr>
            <a:picLocks noChangeAspect="1"/>
          </p:cNvPicPr>
          <p:nvPr/>
        </p:nvPicPr>
        <p:blipFill>
          <a:blip r:embed="rId4" cstate="print"/>
          <a:stretch>
            <a:fillRect/>
          </a:stretch>
        </p:blipFill>
        <p:spPr>
          <a:xfrm>
            <a:off x="3276600" y="742950"/>
            <a:ext cx="5698976" cy="372641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pic>
        <p:nvPicPr>
          <p:cNvPr id="3" name="Picture 2"/>
          <p:cNvPicPr/>
          <p:nvPr/>
        </p:nvPicPr>
        <p:blipFill>
          <a:blip r:embed="rId4" cstate="print"/>
          <a:srcRect l="64508" t="34312" r="723" b="34718"/>
          <a:stretch>
            <a:fillRect/>
          </a:stretch>
        </p:blipFill>
        <p:spPr bwMode="auto">
          <a:xfrm>
            <a:off x="5220072" y="2931790"/>
            <a:ext cx="3384376" cy="1872208"/>
          </a:xfrm>
          <a:prstGeom prst="rect">
            <a:avLst/>
          </a:prstGeom>
          <a:noFill/>
          <a:ln w="9525">
            <a:noFill/>
            <a:miter lim="800000"/>
            <a:headEnd/>
            <a:tailEnd/>
          </a:ln>
        </p:spPr>
      </p:pic>
      <p:pic>
        <p:nvPicPr>
          <p:cNvPr id="4" name="Picture 3"/>
          <p:cNvPicPr/>
          <p:nvPr/>
        </p:nvPicPr>
        <p:blipFill>
          <a:blip r:embed="rId5" cstate="print"/>
          <a:srcRect l="64363" t="34763" r="1324" b="34763"/>
          <a:stretch>
            <a:fillRect/>
          </a:stretch>
        </p:blipFill>
        <p:spPr bwMode="auto">
          <a:xfrm>
            <a:off x="5220072" y="915566"/>
            <a:ext cx="3384376" cy="1872208"/>
          </a:xfrm>
          <a:prstGeom prst="rect">
            <a:avLst/>
          </a:prstGeom>
          <a:noFill/>
          <a:ln w="9525">
            <a:noFill/>
            <a:miter lim="800000"/>
            <a:headEnd/>
            <a:tailEnd/>
          </a:ln>
        </p:spPr>
      </p:pic>
      <p:sp>
        <p:nvSpPr>
          <p:cNvPr id="5" name="Title 1"/>
          <p:cNvSpPr>
            <a:spLocks noGrp="1"/>
          </p:cNvSpPr>
          <p:nvPr>
            <p:ph type="ctrTitle"/>
          </p:nvPr>
        </p:nvSpPr>
        <p:spPr>
          <a:xfrm>
            <a:off x="827584" y="771550"/>
            <a:ext cx="2971800" cy="3848100"/>
          </a:xfrm>
        </p:spPr>
        <p:txBody>
          <a:bodyPr>
            <a:normAutofit/>
          </a:bodyPr>
          <a:lstStyle/>
          <a:p>
            <a:pPr algn="l"/>
            <a:r>
              <a:rPr lang="en-NZ" sz="2800" dirty="0" smtClean="0"/>
              <a:t>The most important things to help me learn…</a:t>
            </a:r>
            <a:br>
              <a:rPr lang="en-NZ" sz="2800" dirty="0" smtClean="0"/>
            </a:br>
            <a:r>
              <a:rPr lang="en-NZ" sz="2800" i="1" dirty="0" smtClean="0">
                <a:solidFill>
                  <a:schemeClr val="accent6">
                    <a:lumMod val="75000"/>
                  </a:schemeClr>
                </a:solidFill>
              </a:rPr>
              <a:t>(PB4L)</a:t>
            </a:r>
            <a:r>
              <a:rPr lang="en-NZ" dirty="0" smtClean="0">
                <a:solidFill>
                  <a:schemeClr val="accent6">
                    <a:lumMod val="75000"/>
                  </a:schemeClr>
                </a:solidFill>
              </a:rPr>
              <a:t/>
            </a:r>
            <a:br>
              <a:rPr lang="en-NZ" dirty="0" smtClean="0">
                <a:solidFill>
                  <a:schemeClr val="accent6">
                    <a:lumMod val="75000"/>
                  </a:schemeClr>
                </a:solidFill>
              </a:rPr>
            </a:br>
            <a:endParaRPr lang="en-NZ"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Picture of voting wall.jpg"/>
          <p:cNvPicPr>
            <a:picLocks noGrp="1" noChangeAspect="1"/>
          </p:cNvPicPr>
          <p:nvPr>
            <p:ph idx="1"/>
          </p:nvPr>
        </p:nvPicPr>
        <p:blipFill>
          <a:blip r:embed="rId3" cstate="print"/>
          <a:stretch>
            <a:fillRect/>
          </a:stretch>
        </p:blipFill>
        <p:spPr>
          <a:xfrm>
            <a:off x="-3974" y="0"/>
            <a:ext cx="9606426" cy="683895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152400" y="771550"/>
            <a:ext cx="8686800" cy="4162400"/>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Is a PB4L school an inclusive school?</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6" name="Picture 5" descr="download.png"/>
          <p:cNvPicPr>
            <a:picLocks noChangeAspect="1"/>
          </p:cNvPicPr>
          <p:nvPr/>
        </p:nvPicPr>
        <p:blipFill>
          <a:blip r:embed="rId4" cstate="print"/>
          <a:stretch>
            <a:fillRect/>
          </a:stretch>
        </p:blipFill>
        <p:spPr>
          <a:xfrm>
            <a:off x="152400" y="1962150"/>
            <a:ext cx="1412838" cy="1828800"/>
          </a:xfrm>
          <a:prstGeom prst="rect">
            <a:avLst/>
          </a:prstGeom>
        </p:spPr>
      </p:pic>
      <p:pic>
        <p:nvPicPr>
          <p:cNvPr id="13" name="Picture 12" descr="download.png"/>
          <p:cNvPicPr>
            <a:picLocks noChangeAspect="1"/>
          </p:cNvPicPr>
          <p:nvPr/>
        </p:nvPicPr>
        <p:blipFill>
          <a:blip r:embed="rId4" cstate="print"/>
          <a:stretch>
            <a:fillRect/>
          </a:stretch>
        </p:blipFill>
        <p:spPr>
          <a:xfrm rot="10800000">
            <a:off x="1979712" y="2067694"/>
            <a:ext cx="1412838" cy="1828800"/>
          </a:xfrm>
          <a:prstGeom prst="rect">
            <a:avLst/>
          </a:prstGeom>
        </p:spPr>
      </p:pic>
      <p:pic>
        <p:nvPicPr>
          <p:cNvPr id="14" name="Picture 13" descr="download.png"/>
          <p:cNvPicPr>
            <a:picLocks noChangeAspect="1"/>
          </p:cNvPicPr>
          <p:nvPr/>
        </p:nvPicPr>
        <p:blipFill>
          <a:blip r:embed="rId4" cstate="print"/>
          <a:stretch>
            <a:fillRect/>
          </a:stretch>
        </p:blipFill>
        <p:spPr>
          <a:xfrm rot="16200000" flipH="1">
            <a:off x="3843877" y="1859713"/>
            <a:ext cx="1412838" cy="1828800"/>
          </a:xfrm>
          <a:prstGeom prst="rect">
            <a:avLst/>
          </a:prstGeom>
        </p:spPr>
      </p:pic>
      <p:pic>
        <p:nvPicPr>
          <p:cNvPr id="15" name="Picture 14" descr="download.png"/>
          <p:cNvPicPr>
            <a:picLocks noChangeAspect="1"/>
          </p:cNvPicPr>
          <p:nvPr/>
        </p:nvPicPr>
        <p:blipFill>
          <a:blip r:embed="rId4" cstate="print"/>
          <a:stretch>
            <a:fillRect/>
          </a:stretch>
        </p:blipFill>
        <p:spPr>
          <a:xfrm rot="5400000">
            <a:off x="5716085" y="1859713"/>
            <a:ext cx="1412838" cy="1828800"/>
          </a:xfrm>
          <a:prstGeom prst="rect">
            <a:avLst/>
          </a:prstGeom>
        </p:spPr>
      </p:pic>
      <p:pic>
        <p:nvPicPr>
          <p:cNvPr id="17" name="Picture 16" descr="download.png"/>
          <p:cNvPicPr>
            <a:picLocks noChangeAspect="1"/>
          </p:cNvPicPr>
          <p:nvPr/>
        </p:nvPicPr>
        <p:blipFill>
          <a:blip r:embed="rId4" cstate="print"/>
          <a:stretch>
            <a:fillRect/>
          </a:stretch>
        </p:blipFill>
        <p:spPr>
          <a:xfrm rot="16200000" flipH="1">
            <a:off x="7523181" y="1859713"/>
            <a:ext cx="1412838" cy="1828800"/>
          </a:xfrm>
          <a:prstGeom prst="rect">
            <a:avLst/>
          </a:prstGeom>
        </p:spPr>
      </p:pic>
      <p:sp>
        <p:nvSpPr>
          <p:cNvPr id="10" name="TextBox 9"/>
          <p:cNvSpPr txBox="1"/>
          <p:nvPr/>
        </p:nvSpPr>
        <p:spPr>
          <a:xfrm>
            <a:off x="107504" y="4155926"/>
            <a:ext cx="1656184" cy="646331"/>
          </a:xfrm>
          <a:prstGeom prst="rect">
            <a:avLst/>
          </a:prstGeom>
          <a:noFill/>
        </p:spPr>
        <p:txBody>
          <a:bodyPr wrap="square" rtlCol="0">
            <a:spAutoFit/>
          </a:bodyPr>
          <a:lstStyle/>
          <a:p>
            <a:pPr algn="ctr"/>
            <a:r>
              <a:rPr lang="en-NZ" sz="3600" dirty="0" smtClean="0"/>
              <a:t>Yes!</a:t>
            </a:r>
            <a:endParaRPr lang="en-NZ" sz="3600" dirty="0"/>
          </a:p>
        </p:txBody>
      </p:sp>
      <p:sp>
        <p:nvSpPr>
          <p:cNvPr id="11" name="TextBox 10"/>
          <p:cNvSpPr txBox="1"/>
          <p:nvPr/>
        </p:nvSpPr>
        <p:spPr>
          <a:xfrm>
            <a:off x="1835696" y="4155926"/>
            <a:ext cx="1656184" cy="646331"/>
          </a:xfrm>
          <a:prstGeom prst="rect">
            <a:avLst/>
          </a:prstGeom>
          <a:noFill/>
        </p:spPr>
        <p:txBody>
          <a:bodyPr wrap="square" rtlCol="0">
            <a:spAutoFit/>
          </a:bodyPr>
          <a:lstStyle/>
          <a:p>
            <a:pPr algn="ctr"/>
            <a:r>
              <a:rPr lang="en-NZ" sz="3600" dirty="0" smtClean="0"/>
              <a:t>No!</a:t>
            </a:r>
            <a:endParaRPr lang="en-NZ" sz="3600" dirty="0"/>
          </a:p>
        </p:txBody>
      </p:sp>
      <p:sp>
        <p:nvSpPr>
          <p:cNvPr id="12" name="TextBox 11"/>
          <p:cNvSpPr txBox="1"/>
          <p:nvPr/>
        </p:nvSpPr>
        <p:spPr>
          <a:xfrm>
            <a:off x="3635896" y="4155926"/>
            <a:ext cx="1728192" cy="646331"/>
          </a:xfrm>
          <a:prstGeom prst="rect">
            <a:avLst/>
          </a:prstGeom>
          <a:noFill/>
        </p:spPr>
        <p:txBody>
          <a:bodyPr wrap="square" rtlCol="0">
            <a:spAutoFit/>
          </a:bodyPr>
          <a:lstStyle/>
          <a:p>
            <a:pPr algn="ctr"/>
            <a:r>
              <a:rPr lang="en-NZ" sz="3600" dirty="0" smtClean="0"/>
              <a:t>Maybe?</a:t>
            </a:r>
            <a:endParaRPr lang="en-NZ" sz="3600" dirty="0"/>
          </a:p>
        </p:txBody>
      </p:sp>
      <p:sp>
        <p:nvSpPr>
          <p:cNvPr id="16" name="Rectangle 15"/>
          <p:cNvSpPr/>
          <p:nvPr/>
        </p:nvSpPr>
        <p:spPr>
          <a:xfrm>
            <a:off x="107504" y="1779662"/>
            <a:ext cx="1656184"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1835696" y="1779662"/>
            <a:ext cx="1656184"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p:cNvSpPr/>
          <p:nvPr/>
        </p:nvSpPr>
        <p:spPr>
          <a:xfrm>
            <a:off x="3635896" y="1779662"/>
            <a:ext cx="1728192"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p:cNvSpPr/>
          <p:nvPr/>
        </p:nvSpPr>
        <p:spPr>
          <a:xfrm>
            <a:off x="5508104" y="1779662"/>
            <a:ext cx="3528392"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p:cNvSpPr txBox="1"/>
          <p:nvPr/>
        </p:nvSpPr>
        <p:spPr>
          <a:xfrm>
            <a:off x="5580112" y="4155926"/>
            <a:ext cx="3456384" cy="646331"/>
          </a:xfrm>
          <a:prstGeom prst="rect">
            <a:avLst/>
          </a:prstGeom>
          <a:noFill/>
        </p:spPr>
        <p:txBody>
          <a:bodyPr wrap="square" rtlCol="0">
            <a:spAutoFit/>
          </a:bodyPr>
          <a:lstStyle/>
          <a:p>
            <a:pPr algn="ctr"/>
            <a:r>
              <a:rPr lang="en-NZ" sz="3600" dirty="0" smtClean="0"/>
              <a:t>Depends...</a:t>
            </a:r>
            <a:endParaRPr lang="en-NZ" sz="3600" dirty="0"/>
          </a:p>
        </p:txBody>
      </p:sp>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2" y="-3"/>
            <a:ext cx="9143997" cy="897566"/>
          </a:xfrm>
          <a:prstGeom prst="rect">
            <a:avLst/>
          </a:prstGeom>
        </p:spPr>
      </p:pic>
      <p:pic>
        <p:nvPicPr>
          <p:cNvPr id="17410" name="Picture 2"/>
          <p:cNvPicPr>
            <a:picLocks noChangeAspect="1" noChangeArrowheads="1"/>
          </p:cNvPicPr>
          <p:nvPr/>
        </p:nvPicPr>
        <p:blipFill>
          <a:blip r:embed="rId4" cstate="print"/>
          <a:srcRect l="2434" t="14339" r="12886" b="13628"/>
          <a:stretch>
            <a:fillRect/>
          </a:stretch>
        </p:blipFill>
        <p:spPr bwMode="auto">
          <a:xfrm>
            <a:off x="323528" y="1779662"/>
            <a:ext cx="4295430" cy="2057400"/>
          </a:xfrm>
          <a:prstGeom prst="rect">
            <a:avLst/>
          </a:prstGeom>
          <a:noFill/>
          <a:ln w="9525">
            <a:noFill/>
            <a:miter lim="800000"/>
            <a:headEnd/>
            <a:tailEnd/>
          </a:ln>
        </p:spPr>
      </p:pic>
      <p:sp>
        <p:nvSpPr>
          <p:cNvPr id="11" name="TextBox 10"/>
          <p:cNvSpPr txBox="1"/>
          <p:nvPr/>
        </p:nvSpPr>
        <p:spPr>
          <a:xfrm>
            <a:off x="5148064" y="1923678"/>
            <a:ext cx="3429000" cy="1754327"/>
          </a:xfrm>
          <a:prstGeom prst="rect">
            <a:avLst/>
          </a:prstGeom>
          <a:solidFill>
            <a:srgbClr val="FF6600"/>
          </a:solidFill>
        </p:spPr>
        <p:txBody>
          <a:bodyPr wrap="square" rtlCol="0">
            <a:spAutoFit/>
          </a:bodyPr>
          <a:lstStyle/>
          <a:p>
            <a:endParaRPr lang="en-US" dirty="0" smtClean="0"/>
          </a:p>
          <a:p>
            <a:endParaRPr lang="en-US" dirty="0" smtClean="0"/>
          </a:p>
          <a:p>
            <a:r>
              <a:rPr lang="en-US" dirty="0" smtClean="0">
                <a:solidFill>
                  <a:schemeClr val="bg1"/>
                </a:solidFill>
                <a:latin typeface="Zapf Dingbats"/>
                <a:ea typeface="Zapf Dingbats"/>
                <a:cs typeface="Zapf Dingbats"/>
              </a:rPr>
              <a:t>✔</a:t>
            </a:r>
            <a:r>
              <a:rPr lang="en-US" dirty="0" smtClean="0">
                <a:solidFill>
                  <a:srgbClr val="FF6600"/>
                </a:solidFill>
                <a:latin typeface="Zapf Dingbats"/>
                <a:ea typeface="Zapf Dingbats"/>
                <a:cs typeface="Zapf Dingbats"/>
              </a:rPr>
              <a:t> </a:t>
            </a:r>
            <a:r>
              <a:rPr lang="en-US" dirty="0" smtClean="0"/>
              <a:t>Write down all the things that Katrina asks for to help her learn</a:t>
            </a:r>
          </a:p>
          <a:p>
            <a:endParaRPr lang="en-US" dirty="0" smtClean="0"/>
          </a:p>
          <a:p>
            <a:endParaRPr lang="en-US" dirty="0"/>
          </a:p>
        </p:txBody>
      </p:sp>
      <p:sp>
        <p:nvSpPr>
          <p:cNvPr id="12" name="Rectangle 11"/>
          <p:cNvSpPr/>
          <p:nvPr/>
        </p:nvSpPr>
        <p:spPr>
          <a:xfrm>
            <a:off x="304800" y="3943350"/>
            <a:ext cx="4648200" cy="646331"/>
          </a:xfrm>
          <a:prstGeom prst="rect">
            <a:avLst/>
          </a:prstGeom>
        </p:spPr>
        <p:txBody>
          <a:bodyPr wrap="square">
            <a:spAutoFit/>
          </a:bodyPr>
          <a:lstStyle/>
          <a:p>
            <a:r>
              <a:rPr lang="en-NZ" dirty="0" smtClean="0"/>
              <a:t>Katrina, What teachers can do to help me learn: </a:t>
            </a:r>
            <a:r>
              <a:rPr lang="en-NZ" dirty="0" smtClean="0">
                <a:hlinkClick r:id="rId5"/>
              </a:rPr>
              <a:t>https://vimeo.com/100662365</a:t>
            </a:r>
            <a:endParaRPr lang="en-NZ" dirty="0" smtClean="0"/>
          </a:p>
        </p:txBody>
      </p:sp>
      <p:sp>
        <p:nvSpPr>
          <p:cNvPr id="6" name="Subtitle 2"/>
          <p:cNvSpPr txBox="1">
            <a:spLocks/>
          </p:cNvSpPr>
          <p:nvPr/>
        </p:nvSpPr>
        <p:spPr>
          <a:xfrm>
            <a:off x="304800" y="590550"/>
            <a:ext cx="8155632" cy="973088"/>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Theme: Care for our learning</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4"/>
            <a:ext cx="9143997" cy="1123953"/>
          </a:xfrm>
          <a:prstGeom prst="rect">
            <a:avLst/>
          </a:prstGeom>
        </p:spPr>
      </p:pic>
      <p:pic>
        <p:nvPicPr>
          <p:cNvPr id="8" name="Picture 7"/>
          <p:cNvPicPr>
            <a:picLocks noChangeAspect="1"/>
          </p:cNvPicPr>
          <p:nvPr/>
        </p:nvPicPr>
        <p:blipFill>
          <a:blip r:embed="rId4" cstate="print"/>
          <a:stretch>
            <a:fillRect/>
          </a:stretch>
        </p:blipFill>
        <p:spPr>
          <a:xfrm>
            <a:off x="4932040" y="3075807"/>
            <a:ext cx="1797055" cy="1512168"/>
          </a:xfrm>
          <a:prstGeom prst="rect">
            <a:avLst/>
          </a:prstGeom>
        </p:spPr>
      </p:pic>
      <p:pic>
        <p:nvPicPr>
          <p:cNvPr id="17" name="Picture 16"/>
          <p:cNvPicPr>
            <a:picLocks noChangeAspect="1"/>
          </p:cNvPicPr>
          <p:nvPr/>
        </p:nvPicPr>
        <p:blipFill>
          <a:blip r:embed="rId5" cstate="print"/>
          <a:stretch>
            <a:fillRect/>
          </a:stretch>
        </p:blipFill>
        <p:spPr>
          <a:xfrm>
            <a:off x="2" y="987574"/>
            <a:ext cx="1394669" cy="1963153"/>
          </a:xfrm>
          <a:prstGeom prst="rect">
            <a:avLst/>
          </a:prstGeom>
        </p:spPr>
      </p:pic>
      <p:pic>
        <p:nvPicPr>
          <p:cNvPr id="24" name="Picture 23"/>
          <p:cNvPicPr>
            <a:picLocks noChangeAspect="1"/>
          </p:cNvPicPr>
          <p:nvPr/>
        </p:nvPicPr>
        <p:blipFill>
          <a:blip r:embed="rId5" cstate="print"/>
          <a:stretch>
            <a:fillRect/>
          </a:stretch>
        </p:blipFill>
        <p:spPr>
          <a:xfrm>
            <a:off x="3486673" y="987574"/>
            <a:ext cx="1394669" cy="1963153"/>
          </a:xfrm>
          <a:prstGeom prst="rect">
            <a:avLst/>
          </a:prstGeom>
        </p:spPr>
      </p:pic>
      <p:pic>
        <p:nvPicPr>
          <p:cNvPr id="25" name="Picture 24"/>
          <p:cNvPicPr>
            <a:picLocks noChangeAspect="1"/>
          </p:cNvPicPr>
          <p:nvPr/>
        </p:nvPicPr>
        <p:blipFill>
          <a:blip r:embed="rId6" cstate="print"/>
          <a:stretch>
            <a:fillRect/>
          </a:stretch>
        </p:blipFill>
        <p:spPr>
          <a:xfrm>
            <a:off x="0" y="2798326"/>
            <a:ext cx="1394669" cy="1861656"/>
          </a:xfrm>
          <a:prstGeom prst="rect">
            <a:avLst/>
          </a:prstGeom>
        </p:spPr>
      </p:pic>
      <p:pic>
        <p:nvPicPr>
          <p:cNvPr id="26" name="Picture 25"/>
          <p:cNvPicPr>
            <a:picLocks noChangeAspect="1"/>
          </p:cNvPicPr>
          <p:nvPr/>
        </p:nvPicPr>
        <p:blipFill>
          <a:blip r:embed="rId5" cstate="print"/>
          <a:stretch>
            <a:fillRect/>
          </a:stretch>
        </p:blipFill>
        <p:spPr>
          <a:xfrm>
            <a:off x="1154536" y="987574"/>
            <a:ext cx="1394669" cy="1963153"/>
          </a:xfrm>
          <a:prstGeom prst="rect">
            <a:avLst/>
          </a:prstGeom>
        </p:spPr>
      </p:pic>
      <p:pic>
        <p:nvPicPr>
          <p:cNvPr id="27" name="Picture 26"/>
          <p:cNvPicPr>
            <a:picLocks noChangeAspect="1"/>
          </p:cNvPicPr>
          <p:nvPr/>
        </p:nvPicPr>
        <p:blipFill>
          <a:blip r:embed="rId6" cstate="print"/>
          <a:stretch>
            <a:fillRect/>
          </a:stretch>
        </p:blipFill>
        <p:spPr>
          <a:xfrm>
            <a:off x="2284521" y="2798326"/>
            <a:ext cx="1394669" cy="1861655"/>
          </a:xfrm>
          <a:prstGeom prst="rect">
            <a:avLst/>
          </a:prstGeom>
        </p:spPr>
      </p:pic>
      <p:pic>
        <p:nvPicPr>
          <p:cNvPr id="28" name="Picture 27"/>
          <p:cNvPicPr>
            <a:picLocks noChangeAspect="1"/>
          </p:cNvPicPr>
          <p:nvPr/>
        </p:nvPicPr>
        <p:blipFill>
          <a:blip r:embed="rId5" cstate="print"/>
          <a:stretch>
            <a:fillRect/>
          </a:stretch>
        </p:blipFill>
        <p:spPr>
          <a:xfrm>
            <a:off x="2284520" y="987574"/>
            <a:ext cx="1394669" cy="1963153"/>
          </a:xfrm>
          <a:prstGeom prst="rect">
            <a:avLst/>
          </a:prstGeom>
        </p:spPr>
      </p:pic>
      <p:pic>
        <p:nvPicPr>
          <p:cNvPr id="29" name="Picture 28"/>
          <p:cNvPicPr>
            <a:picLocks noChangeAspect="1"/>
          </p:cNvPicPr>
          <p:nvPr/>
        </p:nvPicPr>
        <p:blipFill>
          <a:blip r:embed="rId6" cstate="print"/>
          <a:stretch>
            <a:fillRect/>
          </a:stretch>
        </p:blipFill>
        <p:spPr>
          <a:xfrm>
            <a:off x="1154537" y="2798326"/>
            <a:ext cx="1394669" cy="1861656"/>
          </a:xfrm>
          <a:prstGeom prst="rect">
            <a:avLst/>
          </a:prstGeom>
        </p:spPr>
      </p:pic>
      <p:pic>
        <p:nvPicPr>
          <p:cNvPr id="11" name="Picture 10"/>
          <p:cNvPicPr>
            <a:picLocks noChangeAspect="1"/>
          </p:cNvPicPr>
          <p:nvPr/>
        </p:nvPicPr>
        <p:blipFill>
          <a:blip r:embed="rId7" cstate="print"/>
          <a:stretch>
            <a:fillRect/>
          </a:stretch>
        </p:blipFill>
        <p:spPr>
          <a:xfrm>
            <a:off x="3491882" y="2787774"/>
            <a:ext cx="1394669" cy="1872208"/>
          </a:xfrm>
          <a:prstGeom prst="rect">
            <a:avLst/>
          </a:prstGeom>
        </p:spPr>
      </p:pic>
      <p:pic>
        <p:nvPicPr>
          <p:cNvPr id="12" name="Picture 11"/>
          <p:cNvPicPr>
            <a:picLocks noChangeAspect="1"/>
          </p:cNvPicPr>
          <p:nvPr/>
        </p:nvPicPr>
        <p:blipFill>
          <a:blip r:embed="rId8" cstate="print"/>
          <a:stretch>
            <a:fillRect/>
          </a:stretch>
        </p:blipFill>
        <p:spPr>
          <a:xfrm>
            <a:off x="4716018" y="987574"/>
            <a:ext cx="1394669" cy="1974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0-#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0-#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0-#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0-#ppt_w/2"/>
                                          </p:val>
                                        </p:tav>
                                        <p:tav tm="100000">
                                          <p:val>
                                            <p:strVal val="#ppt_x"/>
                                          </p:val>
                                        </p:tav>
                                      </p:tavLst>
                                    </p:anim>
                                    <p:anim calcmode="lin" valueType="num">
                                      <p:cBhvr additive="base">
                                        <p:cTn id="43" dur="500" fill="hold"/>
                                        <p:tgtEl>
                                          <p:spTgt spid="27"/>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1115616" y="1707654"/>
            <a:ext cx="7272808" cy="1350150"/>
          </a:xfrm>
          <a:prstGeom prst="rect">
            <a:avLst/>
          </a:prstGeom>
          <a:noFill/>
        </p:spPr>
        <p:txBody>
          <a:bodyPr vert="horz" lIns="91440" tIns="45720" rIns="91440" bIns="45720" rtlCol="0">
            <a:normAutofit/>
          </a:bodyPr>
          <a:lstStyle/>
          <a:p>
            <a:pPr algn="ctr"/>
            <a:r>
              <a:rPr lang="en-NZ" sz="3600" i="1" dirty="0" smtClean="0"/>
              <a:t>Mā te huruhuru te manu karere</a:t>
            </a:r>
          </a:p>
          <a:p>
            <a:pPr algn="ctr"/>
            <a:r>
              <a:rPr lang="en-NZ" sz="3600" i="1" dirty="0" smtClean="0"/>
              <a:t>With feathers a bird flies</a:t>
            </a:r>
            <a:endParaRPr lang="en-NZ" sz="2800" i="1"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4"/>
            <a:ext cx="9143997" cy="1123953"/>
          </a:xfrm>
          <a:prstGeom prst="rect">
            <a:avLst/>
          </a:prstGeom>
        </p:spPr>
      </p:pic>
      <p:pic>
        <p:nvPicPr>
          <p:cNvPr id="13" name="Picture 12" descr="chair.png"/>
          <p:cNvPicPr>
            <a:picLocks noChangeAspect="1"/>
          </p:cNvPicPr>
          <p:nvPr/>
        </p:nvPicPr>
        <p:blipFill>
          <a:blip r:embed="rId4" cstate="print"/>
          <a:stretch>
            <a:fillRect/>
          </a:stretch>
        </p:blipFill>
        <p:spPr>
          <a:xfrm>
            <a:off x="3666804" y="1633028"/>
            <a:ext cx="1810391" cy="1877443"/>
          </a:xfrm>
          <a:prstGeom prst="rect">
            <a:avLst/>
          </a:prstGeom>
        </p:spPr>
      </p:pic>
      <p:pic>
        <p:nvPicPr>
          <p:cNvPr id="14" name="Picture 13" descr="chair.png"/>
          <p:cNvPicPr>
            <a:picLocks noChangeAspect="1"/>
          </p:cNvPicPr>
          <p:nvPr/>
        </p:nvPicPr>
        <p:blipFill>
          <a:blip r:embed="rId4" cstate="print"/>
          <a:stretch>
            <a:fillRect/>
          </a:stretch>
        </p:blipFill>
        <p:spPr>
          <a:xfrm>
            <a:off x="685800" y="1200150"/>
            <a:ext cx="1810391" cy="1877443"/>
          </a:xfrm>
          <a:prstGeom prst="rect">
            <a:avLst/>
          </a:prstGeom>
        </p:spPr>
      </p:pic>
      <p:pic>
        <p:nvPicPr>
          <p:cNvPr id="15" name="Picture 14" descr="chair.png"/>
          <p:cNvPicPr>
            <a:picLocks noChangeAspect="1"/>
          </p:cNvPicPr>
          <p:nvPr/>
        </p:nvPicPr>
        <p:blipFill>
          <a:blip r:embed="rId4" cstate="print"/>
          <a:stretch>
            <a:fillRect/>
          </a:stretch>
        </p:blipFill>
        <p:spPr>
          <a:xfrm>
            <a:off x="2133600" y="2876550"/>
            <a:ext cx="1810391" cy="1877443"/>
          </a:xfrm>
          <a:prstGeom prst="rect">
            <a:avLst/>
          </a:prstGeom>
        </p:spPr>
      </p:pic>
      <p:pic>
        <p:nvPicPr>
          <p:cNvPr id="16" name="Picture 15" descr="chair.png"/>
          <p:cNvPicPr>
            <a:picLocks noChangeAspect="1"/>
          </p:cNvPicPr>
          <p:nvPr/>
        </p:nvPicPr>
        <p:blipFill>
          <a:blip r:embed="rId4" cstate="print"/>
          <a:stretch>
            <a:fillRect/>
          </a:stretch>
        </p:blipFill>
        <p:spPr>
          <a:xfrm>
            <a:off x="5486400" y="2876550"/>
            <a:ext cx="1810391" cy="1877443"/>
          </a:xfrm>
          <a:prstGeom prst="rect">
            <a:avLst/>
          </a:prstGeom>
        </p:spPr>
      </p:pic>
      <p:pic>
        <p:nvPicPr>
          <p:cNvPr id="18" name="Picture 17" descr="chair.png"/>
          <p:cNvPicPr>
            <a:picLocks noChangeAspect="1"/>
          </p:cNvPicPr>
          <p:nvPr/>
        </p:nvPicPr>
        <p:blipFill>
          <a:blip r:embed="rId4" cstate="print"/>
          <a:stretch>
            <a:fillRect/>
          </a:stretch>
        </p:blipFill>
        <p:spPr>
          <a:xfrm>
            <a:off x="6324600" y="1123950"/>
            <a:ext cx="1810391" cy="187744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www.terauparaha-arena.co.nz/static/media/uploads/galleries/gallery-aquatic-centre-5.jpg"/>
          <p:cNvPicPr>
            <a:picLocks noChangeAspect="1" noChangeArrowheads="1"/>
          </p:cNvPicPr>
          <p:nvPr/>
        </p:nvPicPr>
        <p:blipFill>
          <a:blip r:embed="rId3" cstate="print"/>
          <a:srcRect/>
          <a:stretch>
            <a:fillRect/>
          </a:stretch>
        </p:blipFill>
        <p:spPr bwMode="auto">
          <a:xfrm>
            <a:off x="1979712" y="627534"/>
            <a:ext cx="3356762" cy="2232248"/>
          </a:xfrm>
          <a:prstGeom prst="rect">
            <a:avLst/>
          </a:prstGeom>
          <a:noFill/>
        </p:spPr>
      </p:pic>
      <p:pic>
        <p:nvPicPr>
          <p:cNvPr id="86022" name="Picture 6" descr="https://c758759.ssl.cf2.rackcdn.com/large/214627.jpg"/>
          <p:cNvPicPr>
            <a:picLocks noChangeAspect="1" noChangeArrowheads="1"/>
          </p:cNvPicPr>
          <p:nvPr/>
        </p:nvPicPr>
        <p:blipFill>
          <a:blip r:embed="rId4" cstate="print"/>
          <a:srcRect/>
          <a:stretch>
            <a:fillRect/>
          </a:stretch>
        </p:blipFill>
        <p:spPr bwMode="auto">
          <a:xfrm>
            <a:off x="0" y="1"/>
            <a:ext cx="2627783" cy="2160622"/>
          </a:xfrm>
          <a:prstGeom prst="rect">
            <a:avLst/>
          </a:prstGeom>
          <a:noFill/>
        </p:spPr>
      </p:pic>
      <p:pic>
        <p:nvPicPr>
          <p:cNvPr id="86026" name="Picture 10" descr="http://www.goducks.com/fls/500/site_files/facilities/HaywardField.jpg"/>
          <p:cNvPicPr>
            <a:picLocks noChangeAspect="1" noChangeArrowheads="1"/>
          </p:cNvPicPr>
          <p:nvPr/>
        </p:nvPicPr>
        <p:blipFill>
          <a:blip r:embed="rId5" cstate="print"/>
          <a:srcRect/>
          <a:stretch>
            <a:fillRect/>
          </a:stretch>
        </p:blipFill>
        <p:spPr bwMode="auto">
          <a:xfrm>
            <a:off x="0" y="3186577"/>
            <a:ext cx="4752528" cy="1956923"/>
          </a:xfrm>
          <a:prstGeom prst="rect">
            <a:avLst/>
          </a:prstGeom>
          <a:noFill/>
        </p:spPr>
      </p:pic>
      <p:pic>
        <p:nvPicPr>
          <p:cNvPr id="86028" name="Picture 12" descr="http://www.howtotuto.com/wp-content/uploads/2015/06/adjust-car-Seat-Height.jpg"/>
          <p:cNvPicPr>
            <a:picLocks noChangeAspect="1" noChangeArrowheads="1"/>
          </p:cNvPicPr>
          <p:nvPr/>
        </p:nvPicPr>
        <p:blipFill>
          <a:blip r:embed="rId6" cstate="print"/>
          <a:srcRect/>
          <a:stretch>
            <a:fillRect/>
          </a:stretch>
        </p:blipFill>
        <p:spPr bwMode="auto">
          <a:xfrm>
            <a:off x="4259966" y="2643758"/>
            <a:ext cx="2688299" cy="2016224"/>
          </a:xfrm>
          <a:prstGeom prst="rect">
            <a:avLst/>
          </a:prstGeom>
          <a:noFill/>
        </p:spPr>
      </p:pic>
      <p:pic>
        <p:nvPicPr>
          <p:cNvPr id="86030" name="Picture 14" descr="https://s-media-cache-ak0.pinimg.com/736x/8e/e1/02/8ee102cfc30ed9b80611537940eca94b.jpg"/>
          <p:cNvPicPr>
            <a:picLocks noChangeAspect="1" noChangeArrowheads="1"/>
          </p:cNvPicPr>
          <p:nvPr/>
        </p:nvPicPr>
        <p:blipFill>
          <a:blip r:embed="rId7" cstate="print"/>
          <a:srcRect/>
          <a:stretch>
            <a:fillRect/>
          </a:stretch>
        </p:blipFill>
        <p:spPr bwMode="auto">
          <a:xfrm>
            <a:off x="6983761" y="2983260"/>
            <a:ext cx="2160239" cy="2160240"/>
          </a:xfrm>
          <a:prstGeom prst="rect">
            <a:avLst/>
          </a:prstGeom>
          <a:noFill/>
        </p:spPr>
      </p:pic>
      <p:pic>
        <p:nvPicPr>
          <p:cNvPr id="86038" name="Picture 22" descr="https://twosweetpotatoes.files.wordpress.com/2012/03/sdc11729.jpg"/>
          <p:cNvPicPr>
            <a:picLocks noChangeAspect="1" noChangeArrowheads="1"/>
          </p:cNvPicPr>
          <p:nvPr/>
        </p:nvPicPr>
        <p:blipFill>
          <a:blip r:embed="rId8" cstate="print"/>
          <a:srcRect/>
          <a:stretch>
            <a:fillRect/>
          </a:stretch>
        </p:blipFill>
        <p:spPr bwMode="auto">
          <a:xfrm>
            <a:off x="5580112" y="0"/>
            <a:ext cx="3563888" cy="2672916"/>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022"/>
                                        </p:tgtEl>
                                        <p:attrNameLst>
                                          <p:attrName>style.visibility</p:attrName>
                                        </p:attrNameLst>
                                      </p:cBhvr>
                                      <p:to>
                                        <p:strVal val="visible"/>
                                      </p:to>
                                    </p:set>
                                    <p:animEffect transition="in" filter="fade">
                                      <p:cBhvr>
                                        <p:cTn id="7" dur="2000"/>
                                        <p:tgtEl>
                                          <p:spTgt spid="8602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6020"/>
                                        </p:tgtEl>
                                        <p:attrNameLst>
                                          <p:attrName>style.visibility</p:attrName>
                                        </p:attrNameLst>
                                      </p:cBhvr>
                                      <p:to>
                                        <p:strVal val="visible"/>
                                      </p:to>
                                    </p:set>
                                    <p:animEffect transition="in" filter="fade">
                                      <p:cBhvr>
                                        <p:cTn id="11" dur="2000"/>
                                        <p:tgtEl>
                                          <p:spTgt spid="8602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6026"/>
                                        </p:tgtEl>
                                        <p:attrNameLst>
                                          <p:attrName>style.visibility</p:attrName>
                                        </p:attrNameLst>
                                      </p:cBhvr>
                                      <p:to>
                                        <p:strVal val="visible"/>
                                      </p:to>
                                    </p:set>
                                    <p:animEffect transition="in" filter="fade">
                                      <p:cBhvr>
                                        <p:cTn id="15" dur="5000"/>
                                        <p:tgtEl>
                                          <p:spTgt spid="86026"/>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86028"/>
                                        </p:tgtEl>
                                        <p:attrNameLst>
                                          <p:attrName>style.visibility</p:attrName>
                                        </p:attrNameLst>
                                      </p:cBhvr>
                                      <p:to>
                                        <p:strVal val="visible"/>
                                      </p:to>
                                    </p:set>
                                    <p:animEffect transition="in" filter="fade">
                                      <p:cBhvr>
                                        <p:cTn id="19" dur="5000"/>
                                        <p:tgtEl>
                                          <p:spTgt spid="86028"/>
                                        </p:tgtEl>
                                      </p:cBhvr>
                                    </p:animEffec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86030"/>
                                        </p:tgtEl>
                                        <p:attrNameLst>
                                          <p:attrName>style.visibility</p:attrName>
                                        </p:attrNameLst>
                                      </p:cBhvr>
                                      <p:to>
                                        <p:strVal val="visible"/>
                                      </p:to>
                                    </p:set>
                                    <p:animEffect transition="in" filter="fade">
                                      <p:cBhvr>
                                        <p:cTn id="23" dur="5000"/>
                                        <p:tgtEl>
                                          <p:spTgt spid="860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6038"/>
                                        </p:tgtEl>
                                        <p:attrNameLst>
                                          <p:attrName>style.visibility</p:attrName>
                                        </p:attrNameLst>
                                      </p:cBhvr>
                                      <p:to>
                                        <p:strVal val="visible"/>
                                      </p:to>
                                    </p:set>
                                    <p:animEffect transition="in" filter="fade">
                                      <p:cBhvr>
                                        <p:cTn id="28" dur="2000"/>
                                        <p:tgtEl>
                                          <p:spTgt spid="86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2" y="-3"/>
            <a:ext cx="9143997" cy="897566"/>
          </a:xfrm>
          <a:prstGeom prst="rect">
            <a:avLst/>
          </a:prstGeom>
        </p:spPr>
      </p:pic>
      <p:sp>
        <p:nvSpPr>
          <p:cNvPr id="9" name="Title 1"/>
          <p:cNvSpPr txBox="1">
            <a:spLocks/>
          </p:cNvSpPr>
          <p:nvPr/>
        </p:nvSpPr>
        <p:spPr>
          <a:xfrm>
            <a:off x="323528" y="627534"/>
            <a:ext cx="6624736" cy="70207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3600" b="0" i="0" u="none" strike="noStrike" kern="1200" cap="none" spc="0" normalizeH="0" baseline="0" noProof="0" dirty="0" smtClean="0">
                <a:ln>
                  <a:noFill/>
                </a:ln>
                <a:solidFill>
                  <a:schemeClr val="accent4">
                    <a:lumMod val="75000"/>
                  </a:schemeClr>
                </a:solidFill>
                <a:effectLst/>
                <a:uLnTx/>
                <a:uFillTx/>
                <a:latin typeface="+mj-lt"/>
                <a:ea typeface="+mj-ea"/>
                <a:cs typeface="+mj-cs"/>
              </a:rPr>
              <a:t>Universal Design for Learning</a:t>
            </a:r>
            <a:r>
              <a:rPr kumimoji="0" lang="en-NZ" sz="2400" b="0" i="0" u="none" strike="noStrike" kern="1200" cap="none" spc="0" normalizeH="0" baseline="0" noProof="0" dirty="0" smtClean="0">
                <a:ln>
                  <a:noFill/>
                </a:ln>
                <a:solidFill>
                  <a:schemeClr val="accent6">
                    <a:lumMod val="75000"/>
                  </a:schemeClr>
                </a:solidFill>
                <a:effectLst/>
                <a:uLnTx/>
                <a:uFillTx/>
                <a:latin typeface="+mj-lt"/>
                <a:ea typeface="+mj-ea"/>
                <a:cs typeface="+mj-cs"/>
              </a:rPr>
              <a:t/>
            </a:r>
            <a:br>
              <a:rPr kumimoji="0" lang="en-NZ" sz="2400" b="0" i="0" u="none" strike="noStrike" kern="1200" cap="none" spc="0" normalizeH="0" baseline="0" noProof="0" dirty="0" smtClean="0">
                <a:ln>
                  <a:noFill/>
                </a:ln>
                <a:solidFill>
                  <a:schemeClr val="accent6">
                    <a:lumMod val="75000"/>
                  </a:schemeClr>
                </a:solidFill>
                <a:effectLst/>
                <a:uLnTx/>
                <a:uFillTx/>
                <a:latin typeface="+mj-lt"/>
                <a:ea typeface="+mj-ea"/>
                <a:cs typeface="+mj-cs"/>
              </a:rPr>
            </a:br>
            <a:endParaRPr kumimoji="0" lang="en-NZ" sz="2400" b="0"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pic>
        <p:nvPicPr>
          <p:cNvPr id="12" name="Picture 11" descr="3 principles of UDL based on the work of CAST (Center of Applied Special Technologies).jpg"/>
          <p:cNvPicPr>
            <a:picLocks noChangeAspect="1"/>
          </p:cNvPicPr>
          <p:nvPr/>
        </p:nvPicPr>
        <p:blipFill>
          <a:blip r:embed="rId4" cstate="print"/>
          <a:srcRect l="1050" t="6601" b="27600"/>
          <a:stretch>
            <a:fillRect/>
          </a:stretch>
        </p:blipFill>
        <p:spPr>
          <a:xfrm>
            <a:off x="899592" y="1203600"/>
            <a:ext cx="6785992" cy="3384376"/>
          </a:xfrm>
          <a:prstGeom prst="rect">
            <a:avLst/>
          </a:prstGeom>
        </p:spPr>
      </p:pic>
      <p:sp>
        <p:nvSpPr>
          <p:cNvPr id="13" name="TextBox 12"/>
          <p:cNvSpPr txBox="1"/>
          <p:nvPr/>
        </p:nvSpPr>
        <p:spPr>
          <a:xfrm>
            <a:off x="6444208" y="4558728"/>
            <a:ext cx="2699792" cy="584775"/>
          </a:xfrm>
          <a:prstGeom prst="rect">
            <a:avLst/>
          </a:prstGeom>
          <a:noFill/>
        </p:spPr>
        <p:txBody>
          <a:bodyPr wrap="square" rtlCol="0">
            <a:spAutoFit/>
          </a:bodyPr>
          <a:lstStyle/>
          <a:p>
            <a:r>
              <a:rPr lang="en-NZ" sz="1400" dirty="0" smtClean="0">
                <a:hlinkClick r:id="rId5"/>
              </a:rPr>
              <a:t>Source:</a:t>
            </a:r>
          </a:p>
          <a:p>
            <a:r>
              <a:rPr lang="en-NZ" sz="1400" dirty="0" smtClean="0">
                <a:hlinkClick r:id="rId5"/>
              </a:rPr>
              <a:t>http://www.udlcenter.org/</a:t>
            </a:r>
            <a:r>
              <a:rPr lang="en-NZ" dirty="0" smtClean="0"/>
              <a:t> </a:t>
            </a:r>
            <a:endParaRPr lang="en-NZ" dirty="0"/>
          </a:p>
        </p:txBody>
      </p:sp>
      <p:pic>
        <p:nvPicPr>
          <p:cNvPr id="6" name="Picture 5" descr="MOE_orange_Maori_banner.jpg"/>
          <p:cNvPicPr>
            <a:picLocks noChangeAspect="1"/>
          </p:cNvPicPr>
          <p:nvPr/>
        </p:nvPicPr>
        <p:blipFill>
          <a:blip r:embed="rId3" cstate="print"/>
          <a:stretch>
            <a:fillRect/>
          </a:stretch>
        </p:blipFill>
        <p:spPr>
          <a:xfrm rot="10800000">
            <a:off x="-2" y="-4"/>
            <a:ext cx="9143997" cy="119675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3" name="Subtitle 2"/>
          <p:cNvSpPr txBox="1">
            <a:spLocks/>
          </p:cNvSpPr>
          <p:nvPr/>
        </p:nvSpPr>
        <p:spPr>
          <a:xfrm>
            <a:off x="304800" y="590550"/>
            <a:ext cx="8155632" cy="3171800"/>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UDL activity</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4" name="Picture 4" descr="http://www.terauparaha-arena.co.nz/static/media/uploads/galleries/gallery-aquatic-centre-5.jpg"/>
          <p:cNvPicPr>
            <a:picLocks noChangeAspect="1" noChangeArrowheads="1"/>
          </p:cNvPicPr>
          <p:nvPr/>
        </p:nvPicPr>
        <p:blipFill>
          <a:blip r:embed="rId4" cstate="print"/>
          <a:srcRect/>
          <a:stretch>
            <a:fillRect/>
          </a:stretch>
        </p:blipFill>
        <p:spPr bwMode="auto">
          <a:xfrm>
            <a:off x="4283968" y="699542"/>
            <a:ext cx="4583456" cy="3048000"/>
          </a:xfrm>
          <a:prstGeom prst="rect">
            <a:avLst/>
          </a:prstGeom>
          <a:noFill/>
        </p:spPr>
      </p:pic>
      <p:pic>
        <p:nvPicPr>
          <p:cNvPr id="5" name="Picture 6" descr="https://c758759.ssl.cf2.rackcdn.com/large/214627.jpg"/>
          <p:cNvPicPr>
            <a:picLocks noChangeAspect="1" noChangeArrowheads="1"/>
          </p:cNvPicPr>
          <p:nvPr/>
        </p:nvPicPr>
        <p:blipFill>
          <a:blip r:embed="rId5" cstate="print"/>
          <a:srcRect/>
          <a:stretch>
            <a:fillRect/>
          </a:stretch>
        </p:blipFill>
        <p:spPr bwMode="auto">
          <a:xfrm>
            <a:off x="467544" y="1635646"/>
            <a:ext cx="3816423" cy="313794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3" name="Subtitle 2"/>
          <p:cNvSpPr txBox="1">
            <a:spLocks/>
          </p:cNvSpPr>
          <p:nvPr/>
        </p:nvSpPr>
        <p:spPr>
          <a:xfrm>
            <a:off x="304800" y="0"/>
            <a:ext cx="8839200" cy="685800"/>
          </a:xfrm>
          <a:prstGeom prst="rect">
            <a:avLst/>
          </a:prstGeom>
          <a:noFill/>
        </p:spPr>
        <p:txBody>
          <a:bodyPr vert="horz" lIns="91440" tIns="45720" rIns="91440" bIns="45720" rtlCol="0">
            <a:normAutofit/>
          </a:bodyPr>
          <a:lstStyle/>
          <a:p>
            <a:r>
              <a:rPr lang="en-US" sz="2800" dirty="0" smtClean="0"/>
              <a:t>Activity: How do you consider and plan for variable needs? </a:t>
            </a:r>
          </a:p>
          <a:p>
            <a:endParaRPr lang="en-US" sz="4300" dirty="0" smtClean="0">
              <a:solidFill>
                <a:schemeClr val="accent6">
                  <a:lumMod val="75000"/>
                </a:schemeClr>
              </a:solidFill>
            </a:endParaRPr>
          </a:p>
          <a:p>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grpSp>
        <p:nvGrpSpPr>
          <p:cNvPr id="24" name="Group 23"/>
          <p:cNvGrpSpPr/>
          <p:nvPr/>
        </p:nvGrpSpPr>
        <p:grpSpPr>
          <a:xfrm>
            <a:off x="5181600" y="895350"/>
            <a:ext cx="1981200" cy="1833265"/>
            <a:chOff x="5562600" y="1123950"/>
            <a:chExt cx="1981200" cy="1833265"/>
          </a:xfrm>
        </p:grpSpPr>
        <p:pic>
          <p:nvPicPr>
            <p:cNvPr id="6" name="Picture 5" descr="lego pool.jpg"/>
            <p:cNvPicPr>
              <a:picLocks noChangeAspect="1"/>
            </p:cNvPicPr>
            <p:nvPr/>
          </p:nvPicPr>
          <p:blipFill>
            <a:blip r:embed="rId4" cstate="print"/>
            <a:stretch>
              <a:fillRect/>
            </a:stretch>
          </p:blipFill>
          <p:spPr>
            <a:xfrm>
              <a:off x="5588000" y="1123950"/>
              <a:ext cx="1828800" cy="1371600"/>
            </a:xfrm>
            <a:prstGeom prst="rect">
              <a:avLst/>
            </a:prstGeom>
          </p:spPr>
        </p:pic>
        <p:sp>
          <p:nvSpPr>
            <p:cNvPr id="11" name="TextBox 10"/>
            <p:cNvSpPr txBox="1"/>
            <p:nvPr/>
          </p:nvSpPr>
          <p:spPr>
            <a:xfrm>
              <a:off x="5562600" y="2495550"/>
              <a:ext cx="1981200" cy="461665"/>
            </a:xfrm>
            <a:prstGeom prst="rect">
              <a:avLst/>
            </a:prstGeom>
            <a:noFill/>
          </p:spPr>
          <p:txBody>
            <a:bodyPr wrap="square" rtlCol="0">
              <a:spAutoFit/>
            </a:bodyPr>
            <a:lstStyle/>
            <a:p>
              <a:r>
                <a:rPr lang="en-US" sz="2400" dirty="0" smtClean="0"/>
                <a:t>Physical build</a:t>
              </a:r>
              <a:endParaRPr lang="en-US" sz="2400" dirty="0"/>
            </a:p>
          </p:txBody>
        </p:sp>
      </p:grpSp>
      <p:sp>
        <p:nvSpPr>
          <p:cNvPr id="12" name="Rectangle 11"/>
          <p:cNvSpPr/>
          <p:nvPr/>
        </p:nvSpPr>
        <p:spPr>
          <a:xfrm>
            <a:off x="5181600" y="895350"/>
            <a:ext cx="1905000" cy="1905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5257800" y="3028950"/>
            <a:ext cx="1905000" cy="1924050"/>
            <a:chOff x="6248400" y="2571750"/>
            <a:chExt cx="2604273" cy="2209800"/>
          </a:xfrm>
        </p:grpSpPr>
        <p:pic>
          <p:nvPicPr>
            <p:cNvPr id="8" name="Picture 7"/>
            <p:cNvPicPr>
              <a:picLocks noChangeAspect="1"/>
            </p:cNvPicPr>
            <p:nvPr/>
          </p:nvPicPr>
          <p:blipFill>
            <a:blip r:embed="rId5" cstate="print"/>
            <a:stretch>
              <a:fillRect/>
            </a:stretch>
          </p:blipFill>
          <p:spPr>
            <a:xfrm>
              <a:off x="6324600" y="2571750"/>
              <a:ext cx="2528073" cy="1600200"/>
            </a:xfrm>
            <a:prstGeom prst="rect">
              <a:avLst/>
            </a:prstGeom>
          </p:spPr>
        </p:pic>
        <p:sp>
          <p:nvSpPr>
            <p:cNvPr id="13" name="TextBox 12"/>
            <p:cNvSpPr txBox="1"/>
            <p:nvPr/>
          </p:nvSpPr>
          <p:spPr>
            <a:xfrm>
              <a:off x="6248400" y="4171950"/>
              <a:ext cx="2590801" cy="530229"/>
            </a:xfrm>
            <a:prstGeom prst="rect">
              <a:avLst/>
            </a:prstGeom>
            <a:noFill/>
          </p:spPr>
          <p:txBody>
            <a:bodyPr wrap="square" rtlCol="0">
              <a:spAutoFit/>
            </a:bodyPr>
            <a:lstStyle/>
            <a:p>
              <a:r>
                <a:rPr lang="en-US" sz="2400" dirty="0" smtClean="0"/>
                <a:t>Drawing plan</a:t>
              </a:r>
              <a:endParaRPr lang="en-US" sz="2400" dirty="0"/>
            </a:p>
          </p:txBody>
        </p:sp>
        <p:sp>
          <p:nvSpPr>
            <p:cNvPr id="17" name="Rectangle 16"/>
            <p:cNvSpPr/>
            <p:nvPr/>
          </p:nvSpPr>
          <p:spPr>
            <a:xfrm>
              <a:off x="6248400" y="2571750"/>
              <a:ext cx="2590800" cy="2209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057400" y="2876550"/>
            <a:ext cx="2133600" cy="2079486"/>
            <a:chOff x="2971800" y="895350"/>
            <a:chExt cx="2133600" cy="2079486"/>
          </a:xfrm>
        </p:grpSpPr>
        <p:pic>
          <p:nvPicPr>
            <p:cNvPr id="10" name="Picture 9"/>
            <p:cNvPicPr>
              <a:picLocks noChangeAspect="1"/>
            </p:cNvPicPr>
            <p:nvPr/>
          </p:nvPicPr>
          <p:blipFill>
            <a:blip r:embed="rId6" cstate="print"/>
            <a:stretch>
              <a:fillRect/>
            </a:stretch>
          </p:blipFill>
          <p:spPr>
            <a:xfrm>
              <a:off x="2971800" y="895350"/>
              <a:ext cx="1974850" cy="1314173"/>
            </a:xfrm>
            <a:prstGeom prst="rect">
              <a:avLst/>
            </a:prstGeom>
          </p:spPr>
        </p:pic>
        <p:sp>
          <p:nvSpPr>
            <p:cNvPr id="15" name="TextBox 14"/>
            <p:cNvSpPr txBox="1"/>
            <p:nvPr/>
          </p:nvSpPr>
          <p:spPr>
            <a:xfrm>
              <a:off x="2971800" y="2266950"/>
              <a:ext cx="1981200" cy="707886"/>
            </a:xfrm>
            <a:prstGeom prst="rect">
              <a:avLst/>
            </a:prstGeom>
            <a:noFill/>
          </p:spPr>
          <p:txBody>
            <a:bodyPr wrap="square" rtlCol="0">
              <a:spAutoFit/>
            </a:bodyPr>
            <a:lstStyle/>
            <a:p>
              <a:r>
                <a:rPr lang="en-US" sz="2000" dirty="0" smtClean="0"/>
                <a:t>Community consultation plan</a:t>
              </a:r>
              <a:endParaRPr lang="en-US" sz="2000" dirty="0"/>
            </a:p>
          </p:txBody>
        </p:sp>
        <p:sp>
          <p:nvSpPr>
            <p:cNvPr id="19" name="Rectangle 18"/>
            <p:cNvSpPr/>
            <p:nvPr/>
          </p:nvSpPr>
          <p:spPr>
            <a:xfrm>
              <a:off x="2971800" y="1047750"/>
              <a:ext cx="2133600" cy="1905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057400" y="895350"/>
            <a:ext cx="2209800" cy="1985665"/>
            <a:chOff x="228600" y="1276350"/>
            <a:chExt cx="2667000" cy="2340248"/>
          </a:xfrm>
        </p:grpSpPr>
        <p:pic>
          <p:nvPicPr>
            <p:cNvPr id="9" name="Picture 8"/>
            <p:cNvPicPr>
              <a:picLocks noChangeAspect="1"/>
            </p:cNvPicPr>
            <p:nvPr/>
          </p:nvPicPr>
          <p:blipFill>
            <a:blip r:embed="rId7" cstate="print"/>
            <a:stretch>
              <a:fillRect/>
            </a:stretch>
          </p:blipFill>
          <p:spPr>
            <a:xfrm>
              <a:off x="304800" y="1276350"/>
              <a:ext cx="2490499" cy="1752600"/>
            </a:xfrm>
            <a:prstGeom prst="rect">
              <a:avLst/>
            </a:prstGeom>
          </p:spPr>
        </p:pic>
        <p:sp>
          <p:nvSpPr>
            <p:cNvPr id="14" name="TextBox 13"/>
            <p:cNvSpPr txBox="1"/>
            <p:nvPr/>
          </p:nvSpPr>
          <p:spPr>
            <a:xfrm>
              <a:off x="596462" y="3072493"/>
              <a:ext cx="1981200" cy="544105"/>
            </a:xfrm>
            <a:prstGeom prst="rect">
              <a:avLst/>
            </a:prstGeom>
            <a:noFill/>
          </p:spPr>
          <p:txBody>
            <a:bodyPr wrap="square" rtlCol="0">
              <a:spAutoFit/>
            </a:bodyPr>
            <a:lstStyle/>
            <a:p>
              <a:r>
                <a:rPr lang="en-US" sz="2400" dirty="0" smtClean="0"/>
                <a:t>Mind map</a:t>
              </a:r>
              <a:endParaRPr lang="en-US" sz="2400" dirty="0"/>
            </a:p>
          </p:txBody>
        </p:sp>
        <p:sp>
          <p:nvSpPr>
            <p:cNvPr id="21" name="Rectangle 20"/>
            <p:cNvSpPr/>
            <p:nvPr/>
          </p:nvSpPr>
          <p:spPr>
            <a:xfrm>
              <a:off x="228600" y="1276350"/>
              <a:ext cx="2667000" cy="233498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8423171" y="2371680"/>
            <a:ext cx="184666" cy="369332"/>
          </a:xfrm>
          <a:prstGeom prst="rect">
            <a:avLst/>
          </a:prstGeom>
          <a:noFill/>
        </p:spPr>
        <p:txBody>
          <a:bodyPr wrap="none" rtlCol="0">
            <a:spAutoFit/>
          </a:bodyPr>
          <a:lstStyle/>
          <a:p>
            <a:endParaRPr lang="en-US" dirty="0"/>
          </a:p>
        </p:txBody>
      </p:sp>
      <p:pic>
        <p:nvPicPr>
          <p:cNvPr id="16386" name="Picture 2" descr="Image result for computer"/>
          <p:cNvPicPr>
            <a:picLocks noChangeAspect="1" noChangeArrowheads="1"/>
          </p:cNvPicPr>
          <p:nvPr/>
        </p:nvPicPr>
        <p:blipFill>
          <a:blip r:embed="rId8" cstate="print"/>
          <a:srcRect/>
          <a:stretch>
            <a:fillRect/>
          </a:stretch>
        </p:blipFill>
        <p:spPr bwMode="auto">
          <a:xfrm rot="20357249">
            <a:off x="1439416" y="2111384"/>
            <a:ext cx="792088" cy="754206"/>
          </a:xfrm>
          <a:prstGeom prst="rect">
            <a:avLst/>
          </a:prstGeom>
          <a:noFill/>
        </p:spPr>
      </p:pic>
      <p:pic>
        <p:nvPicPr>
          <p:cNvPr id="25" name="Picture 2" descr="Image result for computer"/>
          <p:cNvPicPr>
            <a:picLocks noChangeAspect="1" noChangeArrowheads="1"/>
          </p:cNvPicPr>
          <p:nvPr/>
        </p:nvPicPr>
        <p:blipFill>
          <a:blip r:embed="rId8" cstate="print"/>
          <a:srcRect/>
          <a:stretch>
            <a:fillRect/>
          </a:stretch>
        </p:blipFill>
        <p:spPr bwMode="auto">
          <a:xfrm rot="1032443">
            <a:off x="7042096" y="3896169"/>
            <a:ext cx="792088" cy="75420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8" name="Title 1"/>
          <p:cNvSpPr txBox="1">
            <a:spLocks/>
          </p:cNvSpPr>
          <p:nvPr/>
        </p:nvSpPr>
        <p:spPr>
          <a:xfrm>
            <a:off x="179512" y="339502"/>
            <a:ext cx="3096344" cy="3024336"/>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NZ" sz="3200" b="0" i="0" u="none" strike="noStrike" kern="1200" cap="none" spc="0" normalizeH="0" baseline="0" noProof="0" dirty="0" smtClean="0">
                <a:ln>
                  <a:noFill/>
                </a:ln>
                <a:solidFill>
                  <a:schemeClr val="accent6">
                    <a:lumMod val="75000"/>
                  </a:schemeClr>
                </a:solidFill>
                <a:effectLst/>
                <a:uLnTx/>
                <a:uFillTx/>
                <a:latin typeface="+mj-lt"/>
                <a:ea typeface="+mj-ea"/>
                <a:cs typeface="+mj-cs"/>
              </a:rPr>
              <a:t>The relationship between UDL and differentiation</a:t>
            </a:r>
          </a:p>
          <a:p>
            <a:pPr marL="0" marR="0" lvl="0" indent="0" defTabSz="914400" rtl="0" eaLnBrk="1" fontAlgn="auto" latinLnBrk="0" hangingPunct="1">
              <a:lnSpc>
                <a:spcPct val="100000"/>
              </a:lnSpc>
              <a:spcBef>
                <a:spcPct val="0"/>
              </a:spcBef>
              <a:spcAft>
                <a:spcPts val="0"/>
              </a:spcAft>
              <a:buClrTx/>
              <a:buSzTx/>
              <a:buFontTx/>
              <a:buNone/>
              <a:tabLst/>
              <a:defRPr/>
            </a:pPr>
            <a:endParaRPr lang="en-NZ" sz="3200" dirty="0" smtClean="0">
              <a:solidFill>
                <a:schemeClr val="accent6">
                  <a:lumMod val="75000"/>
                </a:schemeClr>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NZ" sz="2100" b="0" i="0" u="none" strike="noStrike" kern="1200" cap="none" spc="0" normalizeH="0" noProof="0" dirty="0" smtClean="0">
                <a:ln>
                  <a:noFill/>
                </a:ln>
                <a:effectLst/>
                <a:uLnTx/>
                <a:uFillTx/>
                <a:latin typeface="+mj-lt"/>
                <a:ea typeface="+mj-ea"/>
                <a:cs typeface="+mj-cs"/>
              </a:rPr>
              <a:t>(Positive Behaviour for Learning – three tiers of support)</a:t>
            </a:r>
          </a:p>
        </p:txBody>
      </p:sp>
      <p:pic>
        <p:nvPicPr>
          <p:cNvPr id="6" name="Picture 2"/>
          <p:cNvPicPr>
            <a:picLocks noChangeAspect="1" noChangeArrowheads="1"/>
          </p:cNvPicPr>
          <p:nvPr/>
        </p:nvPicPr>
        <p:blipFill>
          <a:blip r:embed="rId4" cstate="print"/>
          <a:srcRect l="6108" t="23403" r="2280"/>
          <a:stretch>
            <a:fillRect/>
          </a:stretch>
        </p:blipFill>
        <p:spPr bwMode="auto">
          <a:xfrm>
            <a:off x="3503660" y="-1"/>
            <a:ext cx="5640340" cy="5143501"/>
          </a:xfrm>
          <a:prstGeom prst="rect">
            <a:avLst/>
          </a:prstGeom>
          <a:noFill/>
          <a:ln w="9525">
            <a:noFill/>
            <a:miter lim="800000"/>
            <a:headEnd/>
            <a:tailEnd/>
          </a:ln>
        </p:spPr>
      </p:pic>
    </p:spTree>
    <p:extLst>
      <p:ext uri="{BB962C8B-B14F-4D97-AF65-F5344CB8AC3E}">
        <p14:creationId xmlns="" xmlns:p14="http://schemas.microsoft.com/office/powerpoint/2010/main" val="162110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152400" y="771550"/>
            <a:ext cx="8686800" cy="4162400"/>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Is a PB4L school an inclusive school?</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6" name="Picture 5" descr="download.png"/>
          <p:cNvPicPr>
            <a:picLocks noChangeAspect="1"/>
          </p:cNvPicPr>
          <p:nvPr/>
        </p:nvPicPr>
        <p:blipFill>
          <a:blip r:embed="rId4" cstate="print"/>
          <a:stretch>
            <a:fillRect/>
          </a:stretch>
        </p:blipFill>
        <p:spPr>
          <a:xfrm>
            <a:off x="152400" y="1962150"/>
            <a:ext cx="1412838" cy="1828800"/>
          </a:xfrm>
          <a:prstGeom prst="rect">
            <a:avLst/>
          </a:prstGeom>
        </p:spPr>
      </p:pic>
      <p:pic>
        <p:nvPicPr>
          <p:cNvPr id="13" name="Picture 12" descr="download.png"/>
          <p:cNvPicPr>
            <a:picLocks noChangeAspect="1"/>
          </p:cNvPicPr>
          <p:nvPr/>
        </p:nvPicPr>
        <p:blipFill>
          <a:blip r:embed="rId4" cstate="print"/>
          <a:stretch>
            <a:fillRect/>
          </a:stretch>
        </p:blipFill>
        <p:spPr>
          <a:xfrm rot="10800000">
            <a:off x="1979712" y="2067694"/>
            <a:ext cx="1412838" cy="1828800"/>
          </a:xfrm>
          <a:prstGeom prst="rect">
            <a:avLst/>
          </a:prstGeom>
        </p:spPr>
      </p:pic>
      <p:pic>
        <p:nvPicPr>
          <p:cNvPr id="14" name="Picture 13" descr="download.png"/>
          <p:cNvPicPr>
            <a:picLocks noChangeAspect="1"/>
          </p:cNvPicPr>
          <p:nvPr/>
        </p:nvPicPr>
        <p:blipFill>
          <a:blip r:embed="rId4" cstate="print"/>
          <a:stretch>
            <a:fillRect/>
          </a:stretch>
        </p:blipFill>
        <p:spPr>
          <a:xfrm rot="16200000" flipH="1">
            <a:off x="3843877" y="1859713"/>
            <a:ext cx="1412838" cy="1828800"/>
          </a:xfrm>
          <a:prstGeom prst="rect">
            <a:avLst/>
          </a:prstGeom>
        </p:spPr>
      </p:pic>
      <p:pic>
        <p:nvPicPr>
          <p:cNvPr id="15" name="Picture 14" descr="download.png"/>
          <p:cNvPicPr>
            <a:picLocks noChangeAspect="1"/>
          </p:cNvPicPr>
          <p:nvPr/>
        </p:nvPicPr>
        <p:blipFill>
          <a:blip r:embed="rId4" cstate="print"/>
          <a:stretch>
            <a:fillRect/>
          </a:stretch>
        </p:blipFill>
        <p:spPr>
          <a:xfrm rot="5400000">
            <a:off x="5716085" y="1859713"/>
            <a:ext cx="1412838" cy="1828800"/>
          </a:xfrm>
          <a:prstGeom prst="rect">
            <a:avLst/>
          </a:prstGeom>
        </p:spPr>
      </p:pic>
      <p:pic>
        <p:nvPicPr>
          <p:cNvPr id="17" name="Picture 16" descr="download.png"/>
          <p:cNvPicPr>
            <a:picLocks noChangeAspect="1"/>
          </p:cNvPicPr>
          <p:nvPr/>
        </p:nvPicPr>
        <p:blipFill>
          <a:blip r:embed="rId4" cstate="print"/>
          <a:stretch>
            <a:fillRect/>
          </a:stretch>
        </p:blipFill>
        <p:spPr>
          <a:xfrm rot="16200000" flipH="1">
            <a:off x="7523181" y="1859713"/>
            <a:ext cx="1412838" cy="1828800"/>
          </a:xfrm>
          <a:prstGeom prst="rect">
            <a:avLst/>
          </a:prstGeom>
        </p:spPr>
      </p:pic>
      <p:sp>
        <p:nvSpPr>
          <p:cNvPr id="10" name="TextBox 9"/>
          <p:cNvSpPr txBox="1"/>
          <p:nvPr/>
        </p:nvSpPr>
        <p:spPr>
          <a:xfrm>
            <a:off x="107504" y="4155926"/>
            <a:ext cx="1656184" cy="646331"/>
          </a:xfrm>
          <a:prstGeom prst="rect">
            <a:avLst/>
          </a:prstGeom>
          <a:noFill/>
        </p:spPr>
        <p:txBody>
          <a:bodyPr wrap="square" rtlCol="0">
            <a:spAutoFit/>
          </a:bodyPr>
          <a:lstStyle/>
          <a:p>
            <a:pPr algn="ctr"/>
            <a:r>
              <a:rPr lang="en-NZ" sz="3600" dirty="0" smtClean="0"/>
              <a:t>Yes!</a:t>
            </a:r>
            <a:endParaRPr lang="en-NZ" sz="3600" dirty="0"/>
          </a:p>
        </p:txBody>
      </p:sp>
      <p:sp>
        <p:nvSpPr>
          <p:cNvPr id="11" name="TextBox 10"/>
          <p:cNvSpPr txBox="1"/>
          <p:nvPr/>
        </p:nvSpPr>
        <p:spPr>
          <a:xfrm>
            <a:off x="1835696" y="4155926"/>
            <a:ext cx="1656184" cy="646331"/>
          </a:xfrm>
          <a:prstGeom prst="rect">
            <a:avLst/>
          </a:prstGeom>
          <a:noFill/>
        </p:spPr>
        <p:txBody>
          <a:bodyPr wrap="square" rtlCol="0">
            <a:spAutoFit/>
          </a:bodyPr>
          <a:lstStyle/>
          <a:p>
            <a:pPr algn="ctr"/>
            <a:r>
              <a:rPr lang="en-NZ" sz="3600" dirty="0" smtClean="0"/>
              <a:t>No!</a:t>
            </a:r>
            <a:endParaRPr lang="en-NZ" sz="3600" dirty="0"/>
          </a:p>
        </p:txBody>
      </p:sp>
      <p:sp>
        <p:nvSpPr>
          <p:cNvPr id="12" name="TextBox 11"/>
          <p:cNvSpPr txBox="1"/>
          <p:nvPr/>
        </p:nvSpPr>
        <p:spPr>
          <a:xfrm>
            <a:off x="3635896" y="4155926"/>
            <a:ext cx="1728192" cy="646331"/>
          </a:xfrm>
          <a:prstGeom prst="rect">
            <a:avLst/>
          </a:prstGeom>
          <a:noFill/>
        </p:spPr>
        <p:txBody>
          <a:bodyPr wrap="square" rtlCol="0">
            <a:spAutoFit/>
          </a:bodyPr>
          <a:lstStyle/>
          <a:p>
            <a:pPr algn="ctr"/>
            <a:r>
              <a:rPr lang="en-NZ" sz="3600" dirty="0" smtClean="0"/>
              <a:t>Maybe?</a:t>
            </a:r>
            <a:endParaRPr lang="en-NZ" sz="3600" dirty="0"/>
          </a:p>
        </p:txBody>
      </p:sp>
      <p:sp>
        <p:nvSpPr>
          <p:cNvPr id="16" name="Rectangle 15"/>
          <p:cNvSpPr/>
          <p:nvPr/>
        </p:nvSpPr>
        <p:spPr>
          <a:xfrm>
            <a:off x="107504" y="1779662"/>
            <a:ext cx="1656184"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1835696" y="1779662"/>
            <a:ext cx="1656184"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p:cNvSpPr/>
          <p:nvPr/>
        </p:nvSpPr>
        <p:spPr>
          <a:xfrm>
            <a:off x="3635896" y="1779662"/>
            <a:ext cx="1728192"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p:cNvSpPr/>
          <p:nvPr/>
        </p:nvSpPr>
        <p:spPr>
          <a:xfrm>
            <a:off x="5508104" y="1779662"/>
            <a:ext cx="3528392"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p:cNvSpPr txBox="1"/>
          <p:nvPr/>
        </p:nvSpPr>
        <p:spPr>
          <a:xfrm>
            <a:off x="5580112" y="4155926"/>
            <a:ext cx="3456384" cy="646331"/>
          </a:xfrm>
          <a:prstGeom prst="rect">
            <a:avLst/>
          </a:prstGeom>
          <a:noFill/>
        </p:spPr>
        <p:txBody>
          <a:bodyPr wrap="square" rtlCol="0">
            <a:spAutoFit/>
          </a:bodyPr>
          <a:lstStyle/>
          <a:p>
            <a:pPr algn="ctr"/>
            <a:r>
              <a:rPr lang="en-NZ" sz="3600" dirty="0" smtClean="0"/>
              <a:t>Depends...</a:t>
            </a:r>
            <a:endParaRPr lang="en-NZ" sz="3600" dirty="0"/>
          </a:p>
        </p:txBody>
      </p:sp>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152400" y="771550"/>
            <a:ext cx="8686800" cy="4162400"/>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The last word – Eli and Ivan </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4" name="Picture 3"/>
          <p:cNvPicPr/>
          <p:nvPr/>
        </p:nvPicPr>
        <p:blipFill>
          <a:blip r:embed="rId4" cstate="print"/>
          <a:srcRect l="64508" t="34312" r="723" b="34718"/>
          <a:stretch>
            <a:fillRect/>
          </a:stretch>
        </p:blipFill>
        <p:spPr bwMode="auto">
          <a:xfrm>
            <a:off x="611560" y="2211710"/>
            <a:ext cx="3384376" cy="1872208"/>
          </a:xfrm>
          <a:prstGeom prst="rect">
            <a:avLst/>
          </a:prstGeom>
          <a:noFill/>
          <a:ln w="9525">
            <a:noFill/>
            <a:miter lim="800000"/>
            <a:headEnd/>
            <a:tailEnd/>
          </a:ln>
        </p:spPr>
      </p:pic>
      <p:pic>
        <p:nvPicPr>
          <p:cNvPr id="5" name="Picture 4"/>
          <p:cNvPicPr/>
          <p:nvPr/>
        </p:nvPicPr>
        <p:blipFill>
          <a:blip r:embed="rId5" cstate="print"/>
          <a:srcRect l="64363" t="34763" r="1324" b="34763"/>
          <a:stretch>
            <a:fillRect/>
          </a:stretch>
        </p:blipFill>
        <p:spPr bwMode="auto">
          <a:xfrm>
            <a:off x="5292080" y="2211710"/>
            <a:ext cx="3384376" cy="1872208"/>
          </a:xfrm>
          <a:prstGeom prst="rect">
            <a:avLst/>
          </a:prstGeom>
          <a:noFill/>
          <a:ln w="9525">
            <a:noFill/>
            <a:miter lim="800000"/>
            <a:headEnd/>
            <a:tailEnd/>
          </a:ln>
        </p:spPr>
      </p:pic>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van and Eli - Future.mp4">
            <a:hlinkClick r:id="" action="ppaction://media"/>
          </p:cNvPr>
          <p:cNvPicPr/>
          <p:nvPr>
            <a:videoFile r:link="rId1"/>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4" name="Subtitle 2"/>
          <p:cNvSpPr txBox="1">
            <a:spLocks/>
          </p:cNvSpPr>
          <p:nvPr/>
        </p:nvSpPr>
        <p:spPr>
          <a:xfrm>
            <a:off x="161762" y="1815666"/>
            <a:ext cx="8820472" cy="1080120"/>
          </a:xfrm>
          <a:prstGeom prst="rect">
            <a:avLst/>
          </a:prstGeom>
          <a:noFill/>
        </p:spPr>
        <p:txBody>
          <a:bodyPr vert="horz" lIns="91440" tIns="45720" rIns="91440" bIns="45720" rtlCol="0">
            <a:normAutofit lnSpcReduction="10000"/>
          </a:bodyPr>
          <a:lstStyle/>
          <a:p>
            <a:pPr algn="ctr"/>
            <a:r>
              <a:rPr lang="en-NZ" sz="3600" i="1" dirty="0" smtClean="0"/>
              <a:t>Mā te huruhuru te manu karere</a:t>
            </a:r>
          </a:p>
          <a:p>
            <a:pPr algn="ctr"/>
            <a:r>
              <a:rPr lang="en-NZ" sz="3600" i="1" dirty="0" smtClean="0"/>
              <a:t>With feathers a bird flies</a:t>
            </a:r>
            <a:endParaRPr lang="en-NZ" sz="2800" i="1"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4" name="Text Placeholder 4"/>
          <p:cNvSpPr txBox="1">
            <a:spLocks/>
          </p:cNvSpPr>
          <p:nvPr/>
        </p:nvSpPr>
        <p:spPr>
          <a:xfrm>
            <a:off x="1358899" y="4789886"/>
            <a:ext cx="4768851" cy="680640"/>
          </a:xfrm>
          <a:prstGeom prst="rect">
            <a:avLst/>
          </a:prstGeom>
        </p:spPr>
        <p:txBody>
          <a:bodyPr vert="horz" lIns="91440" tIns="45720" rIns="91440" bIns="45720" rtlCol="0">
            <a:normAutofit/>
          </a:bodyPr>
          <a:lstStyle/>
          <a:p>
            <a:pPr marL="360363" marR="0" lvl="0" indent="-360363" algn="l" defTabSz="914400" rtl="0" eaLnBrk="1" fontAlgn="auto" latinLnBrk="0" hangingPunct="1">
              <a:lnSpc>
                <a:spcPct val="90000"/>
              </a:lnSpc>
              <a:spcBef>
                <a:spcPts val="1000"/>
              </a:spcBef>
              <a:spcAft>
                <a:spcPts val="0"/>
              </a:spcAft>
              <a:buClr>
                <a:srgbClr val="58B947"/>
              </a:buClr>
              <a:buSzTx/>
              <a:buFont typeface="Arial" panose="020B0604020202020204"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hlinkClick r:id="rId4"/>
              </a:rPr>
              <a:t>https://vimeo.com/169767226</a:t>
            </a:r>
            <a:endParaRPr kumimoji="0" lang="en-US" sz="20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0363" marR="0" lvl="0" indent="-360363" algn="l" defTabSz="914400" rtl="0" eaLnBrk="1" fontAlgn="auto" latinLnBrk="0" hangingPunct="1">
              <a:lnSpc>
                <a:spcPct val="90000"/>
              </a:lnSpc>
              <a:spcBef>
                <a:spcPts val="1000"/>
              </a:spcBef>
              <a:spcAft>
                <a:spcPts val="0"/>
              </a:spcAft>
              <a:buClr>
                <a:srgbClr val="58B947"/>
              </a:buClr>
              <a:buSzTx/>
              <a:buFont typeface="Arial" panose="020B0604020202020204" pitchFamily="34" charset="0"/>
              <a:buNone/>
              <a:tabLst/>
              <a:defRPr/>
            </a:pPr>
            <a:endParaRPr kumimoji="0" lang="en-US" sz="20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0363" marR="0" lvl="0" indent="-360363" algn="l" defTabSz="914400" rtl="0" eaLnBrk="1" fontAlgn="auto" latinLnBrk="0" hangingPunct="1">
              <a:lnSpc>
                <a:spcPct val="90000"/>
              </a:lnSpc>
              <a:spcBef>
                <a:spcPts val="1000"/>
              </a:spcBef>
              <a:spcAft>
                <a:spcPts val="0"/>
              </a:spcAft>
              <a:buClr>
                <a:srgbClr val="58B947"/>
              </a:buClr>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5" name="Picture 4" descr="Screen Shot 2016-07-13 at 12.41.33 PM.png"/>
          <p:cNvPicPr>
            <a:picLocks noChangeAspect="1"/>
          </p:cNvPicPr>
          <p:nvPr/>
        </p:nvPicPr>
        <p:blipFill>
          <a:blip r:embed="rId5" cstate="print"/>
          <a:stretch>
            <a:fillRect/>
          </a:stretch>
        </p:blipFill>
        <p:spPr>
          <a:xfrm>
            <a:off x="381000" y="819150"/>
            <a:ext cx="6159500" cy="3914554"/>
          </a:xfrm>
          <a:prstGeom prst="rect">
            <a:avLst/>
          </a:prstGeom>
        </p:spPr>
      </p:pic>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5867400" y="771550"/>
            <a:ext cx="2971800" cy="4162400"/>
          </a:xfrm>
          <a:prstGeom prst="rect">
            <a:avLst/>
          </a:prstGeom>
          <a:noFill/>
        </p:spPr>
        <p:txBody>
          <a:bodyPr vert="horz" lIns="91440" tIns="45720" rIns="91440" bIns="45720" rtlCol="0">
            <a:normAutofit/>
          </a:bodyPr>
          <a:lstStyle/>
          <a:p>
            <a:r>
              <a:rPr lang="en-US" sz="2800" dirty="0" smtClean="0"/>
              <a:t>Outline for today</a:t>
            </a:r>
          </a:p>
          <a:p>
            <a:endParaRPr lang="en-US" sz="3200" dirty="0" smtClean="0"/>
          </a:p>
          <a:p>
            <a:r>
              <a:rPr lang="en-US" sz="3200" i="1" dirty="0" smtClean="0">
                <a:solidFill>
                  <a:schemeClr val="accent6">
                    <a:lumMod val="75000"/>
                  </a:schemeClr>
                </a:solidFill>
              </a:rPr>
              <a:t>Respect</a:t>
            </a:r>
          </a:p>
          <a:p>
            <a:endParaRPr lang="en-US" sz="3200" i="1" dirty="0" smtClean="0">
              <a:solidFill>
                <a:schemeClr val="accent6">
                  <a:lumMod val="75000"/>
                </a:schemeClr>
              </a:solidFill>
            </a:endParaRPr>
          </a:p>
          <a:p>
            <a:r>
              <a:rPr lang="en-US" sz="3200" i="1" dirty="0" smtClean="0">
                <a:solidFill>
                  <a:schemeClr val="accent6">
                    <a:lumMod val="75000"/>
                  </a:schemeClr>
                </a:solidFill>
              </a:rPr>
              <a:t>Hear our voices</a:t>
            </a:r>
          </a:p>
          <a:p>
            <a:endParaRPr lang="en-US" sz="3200" i="1" dirty="0" smtClean="0">
              <a:solidFill>
                <a:schemeClr val="accent6">
                  <a:lumMod val="75000"/>
                </a:schemeClr>
              </a:solidFill>
            </a:endParaRPr>
          </a:p>
          <a:p>
            <a:r>
              <a:rPr lang="en-NZ" sz="3200" i="1" dirty="0" smtClean="0">
                <a:solidFill>
                  <a:schemeClr val="accent6">
                    <a:lumMod val="75000"/>
                  </a:schemeClr>
                </a:solidFill>
              </a:rPr>
              <a:t>Care about our learning</a:t>
            </a: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4" name="Picture 3" descr="Screen Shot 2016-07-14 at 9.35.54 AM.png"/>
          <p:cNvPicPr>
            <a:picLocks noChangeAspect="1"/>
          </p:cNvPicPr>
          <p:nvPr/>
        </p:nvPicPr>
        <p:blipFill>
          <a:blip r:embed="rId4" cstate="print"/>
          <a:srcRect l="3251" r="1648"/>
          <a:stretch>
            <a:fillRect/>
          </a:stretch>
        </p:blipFill>
        <p:spPr>
          <a:xfrm>
            <a:off x="0" y="0"/>
            <a:ext cx="5572125" cy="5143500"/>
          </a:xfrm>
          <a:prstGeom prst="rect">
            <a:avLst/>
          </a:prstGeom>
        </p:spPr>
      </p:pic>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228600" y="895350"/>
            <a:ext cx="3962400" cy="3672407"/>
          </a:xfrm>
          <a:prstGeom prst="rect">
            <a:avLst/>
          </a:prstGeom>
          <a:noFill/>
        </p:spPr>
        <p:txBody>
          <a:bodyPr vert="horz" lIns="91440" tIns="45720" rIns="91440" bIns="45720" rtlCol="0">
            <a:normAutofit/>
          </a:bodyPr>
          <a:lstStyle/>
          <a:p>
            <a:r>
              <a:rPr lang="en-AU" sz="4300" dirty="0" smtClean="0">
                <a:solidFill>
                  <a:schemeClr val="accent6">
                    <a:lumMod val="75000"/>
                  </a:schemeClr>
                </a:solidFill>
              </a:rPr>
              <a:t>Is a PB4L school an inclusive school?</a:t>
            </a:r>
            <a:endParaRPr lang="en-NZ" sz="4300" dirty="0" smtClean="0">
              <a:solidFill>
                <a:schemeClr val="accent6">
                  <a:lumMod val="75000"/>
                </a:schemeClr>
              </a:solidFill>
            </a:endParaRPr>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graphicFrame>
        <p:nvGraphicFramePr>
          <p:cNvPr id="5" name="Diagram 4"/>
          <p:cNvGraphicFramePr/>
          <p:nvPr/>
        </p:nvGraphicFramePr>
        <p:xfrm>
          <a:off x="3962400" y="285750"/>
          <a:ext cx="5181600" cy="4613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304800" y="590550"/>
            <a:ext cx="8155632" cy="3171800"/>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Theme: Respect</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6" name="Text Placeholder 3"/>
          <p:cNvSpPr txBox="1">
            <a:spLocks/>
          </p:cNvSpPr>
          <p:nvPr/>
        </p:nvSpPr>
        <p:spPr>
          <a:xfrm>
            <a:off x="5873750" y="1699658"/>
            <a:ext cx="3000375" cy="3221831"/>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100000"/>
              </a:lnSpc>
              <a:spcBef>
                <a:spcPts val="1000"/>
              </a:spcBef>
              <a:spcAft>
                <a:spcPts val="0"/>
              </a:spcAft>
              <a:buClr>
                <a:srgbClr val="58B947"/>
              </a:buClr>
              <a:buSzTx/>
              <a:buFont typeface="Arial" panose="020B0604020202020204" pitchFamily="34" charset="0"/>
              <a:buNone/>
              <a:tabLst/>
              <a:defRPr/>
            </a:pPr>
            <a:r>
              <a:rPr kumimoji="0" lang="en-NZ" sz="3200" b="0" i="1" u="none" strike="noStrike" kern="1200" cap="none" spc="0" normalizeH="0" baseline="0" noProof="0" dirty="0" smtClean="0">
                <a:ln>
                  <a:noFill/>
                </a:ln>
                <a:solidFill>
                  <a:schemeClr val="tx1"/>
                </a:solidFill>
                <a:effectLst/>
                <a:uLnTx/>
                <a:uFillTx/>
                <a:latin typeface="Cambria"/>
                <a:ea typeface="+mn-ea"/>
                <a:cs typeface="Cambria"/>
              </a:rPr>
              <a:t>“Because it’s about </a:t>
            </a:r>
            <a:r>
              <a:rPr kumimoji="0" lang="en-NZ" sz="3200" b="0" i="1" u="none" strike="noStrike" kern="1200" cap="none" spc="0" normalizeH="0" baseline="0" noProof="0" dirty="0" smtClean="0">
                <a:ln>
                  <a:noFill/>
                </a:ln>
                <a:solidFill>
                  <a:schemeClr val="accent6">
                    <a:lumMod val="75000"/>
                  </a:schemeClr>
                </a:solidFill>
                <a:effectLst/>
                <a:uLnTx/>
                <a:uFillTx/>
                <a:latin typeface="Cambria"/>
                <a:ea typeface="+mn-ea"/>
                <a:cs typeface="Cambria"/>
              </a:rPr>
              <a:t>respecting</a:t>
            </a:r>
            <a:r>
              <a:rPr kumimoji="0" lang="en-NZ" sz="3200" b="0" i="1" u="none" strike="noStrike" kern="1200" cap="none" spc="0" normalizeH="0" baseline="0" noProof="0" dirty="0" smtClean="0">
                <a:ln>
                  <a:noFill/>
                </a:ln>
                <a:solidFill>
                  <a:srgbClr val="FF6600"/>
                </a:solidFill>
                <a:effectLst/>
                <a:uLnTx/>
                <a:uFillTx/>
                <a:latin typeface="Cambria"/>
                <a:ea typeface="+mn-ea"/>
                <a:cs typeface="Cambria"/>
              </a:rPr>
              <a:t> </a:t>
            </a:r>
            <a:r>
              <a:rPr kumimoji="0" lang="en-NZ" sz="3200" b="0" i="1" u="none" strike="noStrike" kern="1200" cap="none" spc="0" normalizeH="0" baseline="0" noProof="0" dirty="0" smtClean="0">
                <a:ln>
                  <a:noFill/>
                </a:ln>
                <a:solidFill>
                  <a:schemeClr val="tx1"/>
                </a:solidFill>
                <a:effectLst/>
                <a:uLnTx/>
                <a:uFillTx/>
                <a:latin typeface="Cambria"/>
                <a:ea typeface="+mn-ea"/>
                <a:cs typeface="Cambria"/>
              </a:rPr>
              <a:t>people. It’s about everybody being treated </a:t>
            </a:r>
            <a:r>
              <a:rPr kumimoji="0" lang="en-NZ" sz="3200" b="0" i="1" u="none" strike="noStrike" kern="1200" cap="none" spc="0" normalizeH="0" baseline="0" noProof="0" dirty="0" smtClean="0">
                <a:ln>
                  <a:noFill/>
                </a:ln>
                <a:solidFill>
                  <a:schemeClr val="accent6">
                    <a:lumMod val="75000"/>
                  </a:schemeClr>
                </a:solidFill>
                <a:effectLst/>
                <a:uLnTx/>
                <a:uFillTx/>
                <a:latin typeface="Cambria"/>
                <a:ea typeface="+mn-ea"/>
                <a:cs typeface="Cambria"/>
              </a:rPr>
              <a:t>equally</a:t>
            </a:r>
            <a:r>
              <a:rPr kumimoji="0" lang="en-NZ" sz="3200" b="0" i="1" u="none" strike="noStrike" kern="1200" cap="none" spc="0" normalizeH="0" baseline="0" noProof="0" dirty="0" smtClean="0">
                <a:ln>
                  <a:noFill/>
                </a:ln>
                <a:solidFill>
                  <a:schemeClr val="tx1"/>
                </a:solidFill>
                <a:effectLst/>
                <a:uLnTx/>
                <a:uFillTx/>
                <a:latin typeface="Cambria"/>
                <a:ea typeface="+mn-ea"/>
                <a:cs typeface="Cambria"/>
              </a:rPr>
              <a:t>.”</a:t>
            </a:r>
          </a:p>
          <a:p>
            <a:pPr marL="0" marR="0" lvl="0" indent="0" algn="r" defTabSz="914400" rtl="0" eaLnBrk="1" fontAlgn="auto" latinLnBrk="0" hangingPunct="1">
              <a:lnSpc>
                <a:spcPct val="100000"/>
              </a:lnSpc>
              <a:spcBef>
                <a:spcPts val="1000"/>
              </a:spcBef>
              <a:spcAft>
                <a:spcPts val="0"/>
              </a:spcAft>
              <a:buClr>
                <a:srgbClr val="58B947"/>
              </a:buClr>
              <a:buSzTx/>
              <a:buFont typeface="Arial" panose="020B0604020202020204" pitchFamily="34" charset="0"/>
              <a:buNone/>
              <a:tabLst/>
              <a:defRPr/>
            </a:pPr>
            <a:r>
              <a:rPr kumimoji="0" lang="en-NZ" sz="2162" b="0" i="1" u="none" strike="noStrike" kern="1200" cap="none" spc="0" normalizeH="0" baseline="0" noProof="0" dirty="0" smtClean="0">
                <a:ln>
                  <a:noFill/>
                </a:ln>
                <a:solidFill>
                  <a:schemeClr val="tx1"/>
                </a:solidFill>
                <a:effectLst/>
                <a:uLnTx/>
                <a:uFillTx/>
                <a:latin typeface="Cambria"/>
                <a:ea typeface="+mn-ea"/>
                <a:cs typeface="Cambria"/>
              </a:rPr>
              <a:t>Brooklyn</a:t>
            </a:r>
            <a:endParaRPr kumimoji="0" lang="en-NZ" sz="2162" b="0" i="1" u="none" strike="noStrike" kern="1200" cap="none" spc="0" normalizeH="0" baseline="0" noProof="0" dirty="0">
              <a:ln>
                <a:noFill/>
              </a:ln>
              <a:solidFill>
                <a:schemeClr val="tx1"/>
              </a:solidFill>
              <a:effectLst/>
              <a:uLnTx/>
              <a:uFillTx/>
              <a:latin typeface="Cambria"/>
              <a:ea typeface="+mn-ea"/>
              <a:cs typeface="Cambria"/>
            </a:endParaRPr>
          </a:p>
        </p:txBody>
      </p:sp>
      <p:pic>
        <p:nvPicPr>
          <p:cNvPr id="8" name="Picture 7" descr="Screen Shot 2016-07-13 at 9.52.39 AM.png"/>
          <p:cNvPicPr/>
          <p:nvPr/>
        </p:nvPicPr>
        <p:blipFill>
          <a:blip r:embed="rId4" cstate="print"/>
          <a:stretch>
            <a:fillRect/>
          </a:stretch>
        </p:blipFill>
        <p:spPr>
          <a:xfrm>
            <a:off x="457200" y="1657350"/>
            <a:ext cx="5270500" cy="2804795"/>
          </a:xfrm>
          <a:prstGeom prst="rect">
            <a:avLst/>
          </a:prstGeom>
        </p:spPr>
      </p:pic>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304800" y="590550"/>
            <a:ext cx="8155632" cy="3171800"/>
          </a:xfrm>
          <a:prstGeom prst="rect">
            <a:avLst/>
          </a:prstGeom>
          <a:noFill/>
        </p:spPr>
        <p:txBody>
          <a:bodyPr vert="horz" lIns="91440" tIns="45720" rIns="91440" bIns="45720" rtlCol="0">
            <a:normAutofit/>
          </a:bodyPr>
          <a:lstStyle/>
          <a:p>
            <a:r>
              <a:rPr lang="en-NZ" sz="4300" dirty="0" smtClean="0">
                <a:solidFill>
                  <a:schemeClr val="accent6">
                    <a:lumMod val="75000"/>
                  </a:schemeClr>
                </a:solidFill>
              </a:rPr>
              <a:t>Activity:</a:t>
            </a: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6" name="Text Placeholder 3"/>
          <p:cNvSpPr txBox="1">
            <a:spLocks/>
          </p:cNvSpPr>
          <p:nvPr/>
        </p:nvSpPr>
        <p:spPr>
          <a:xfrm>
            <a:off x="395536" y="1563638"/>
            <a:ext cx="5688631" cy="3221831"/>
          </a:xfrm>
          <a:prstGeom prst="rect">
            <a:avLst/>
          </a:prstGeom>
        </p:spPr>
        <p:txBody>
          <a:bodyPr vert="horz" lIns="91440" tIns="45720" rIns="91440" bIns="45720" rtlCol="0">
            <a:normAutofit fontScale="62500" lnSpcReduction="20000"/>
          </a:bodyPr>
          <a:lstStyle/>
          <a:p>
            <a:pPr marL="514350" marR="0" lvl="0" indent="-514350" algn="l" defTabSz="914400" rtl="0" eaLnBrk="1" fontAlgn="auto" latinLnBrk="0" hangingPunct="1">
              <a:lnSpc>
                <a:spcPct val="100000"/>
              </a:lnSpc>
              <a:spcBef>
                <a:spcPts val="1000"/>
              </a:spcBef>
              <a:spcAft>
                <a:spcPts val="0"/>
              </a:spcAft>
              <a:buClr>
                <a:schemeClr val="accent6">
                  <a:lumMod val="75000"/>
                </a:schemeClr>
              </a:buClr>
              <a:buSzTx/>
              <a:buFont typeface="+mj-lt"/>
              <a:buAutoNum type="arabicPeriod"/>
              <a:tabLst/>
              <a:defRPr/>
            </a:pPr>
            <a:r>
              <a:rPr kumimoji="0" lang="en-NZ" sz="3200" b="0" u="none" strike="noStrike" kern="1200" cap="none" spc="0" normalizeH="0" baseline="0" noProof="0" dirty="0" smtClean="0">
                <a:ln>
                  <a:noFill/>
                </a:ln>
                <a:solidFill>
                  <a:schemeClr val="tx1"/>
                </a:solidFill>
                <a:effectLst/>
                <a:uLnTx/>
                <a:uFillTx/>
                <a:latin typeface="Cambria"/>
                <a:ea typeface="+mn-ea"/>
                <a:cs typeface="Cambria"/>
              </a:rPr>
              <a:t>On post-it notes, write down your school’s PB4L expectations.</a:t>
            </a:r>
          </a:p>
          <a:p>
            <a:pPr marL="514350" marR="0" lvl="0" indent="-514350" algn="l" defTabSz="914400" rtl="0" eaLnBrk="1" fontAlgn="auto" latinLnBrk="0" hangingPunct="1">
              <a:lnSpc>
                <a:spcPct val="100000"/>
              </a:lnSpc>
              <a:spcBef>
                <a:spcPts val="1000"/>
              </a:spcBef>
              <a:spcAft>
                <a:spcPts val="0"/>
              </a:spcAft>
              <a:buClr>
                <a:schemeClr val="accent6">
                  <a:lumMod val="75000"/>
                </a:schemeClr>
              </a:buClr>
              <a:buSzTx/>
              <a:buFont typeface="+mj-lt"/>
              <a:buAutoNum type="arabicPeriod"/>
              <a:tabLst/>
              <a:defRPr/>
            </a:pPr>
            <a:r>
              <a:rPr lang="en-NZ" sz="3200" dirty="0" smtClean="0">
                <a:latin typeface="Cambria"/>
                <a:cs typeface="Cambria"/>
              </a:rPr>
              <a:t>Place these on a sheet of paper alongside others from your table. </a:t>
            </a:r>
          </a:p>
          <a:p>
            <a:pPr marL="514350" marR="0" lvl="0" indent="-514350" algn="l" defTabSz="914400" rtl="0" eaLnBrk="1" fontAlgn="auto" latinLnBrk="0" hangingPunct="1">
              <a:lnSpc>
                <a:spcPct val="100000"/>
              </a:lnSpc>
              <a:spcBef>
                <a:spcPts val="1000"/>
              </a:spcBef>
              <a:spcAft>
                <a:spcPts val="0"/>
              </a:spcAft>
              <a:buClr>
                <a:schemeClr val="accent6">
                  <a:lumMod val="75000"/>
                </a:schemeClr>
              </a:buClr>
              <a:buSzTx/>
              <a:buFont typeface="+mj-lt"/>
              <a:buAutoNum type="arabicPeriod"/>
              <a:tabLst/>
              <a:defRPr/>
            </a:pPr>
            <a:r>
              <a:rPr kumimoji="0" lang="en-NZ" sz="3200" b="0" u="none" strike="noStrike" kern="1200" cap="none" spc="0" normalizeH="0" baseline="0" noProof="0" dirty="0" smtClean="0">
                <a:ln>
                  <a:noFill/>
                </a:ln>
                <a:solidFill>
                  <a:schemeClr val="tx1"/>
                </a:solidFill>
                <a:effectLst/>
                <a:uLnTx/>
                <a:uFillTx/>
                <a:latin typeface="Cambria"/>
                <a:ea typeface="+mn-ea"/>
                <a:cs typeface="Cambria"/>
              </a:rPr>
              <a:t>Theme</a:t>
            </a:r>
            <a:r>
              <a:rPr kumimoji="0" lang="en-NZ" sz="3200" b="0" u="none" strike="noStrike" kern="1200" cap="none" spc="0" normalizeH="0" noProof="0" dirty="0" smtClean="0">
                <a:ln>
                  <a:noFill/>
                </a:ln>
                <a:solidFill>
                  <a:schemeClr val="tx1"/>
                </a:solidFill>
                <a:effectLst/>
                <a:uLnTx/>
                <a:uFillTx/>
                <a:latin typeface="Cambria"/>
                <a:ea typeface="+mn-ea"/>
                <a:cs typeface="Cambria"/>
              </a:rPr>
              <a:t> them.</a:t>
            </a:r>
          </a:p>
          <a:p>
            <a:pPr marL="514350" marR="0" lvl="0" indent="-514350" algn="l" defTabSz="914400" rtl="0" eaLnBrk="1" fontAlgn="auto" latinLnBrk="0" hangingPunct="1">
              <a:lnSpc>
                <a:spcPct val="100000"/>
              </a:lnSpc>
              <a:spcBef>
                <a:spcPts val="1000"/>
              </a:spcBef>
              <a:spcAft>
                <a:spcPts val="0"/>
              </a:spcAft>
              <a:buClr>
                <a:schemeClr val="accent6">
                  <a:lumMod val="75000"/>
                </a:schemeClr>
              </a:buClr>
              <a:buSzTx/>
              <a:buFont typeface="+mj-lt"/>
              <a:buAutoNum type="arabicPeriod"/>
              <a:tabLst/>
              <a:defRPr/>
            </a:pPr>
            <a:r>
              <a:rPr lang="en-NZ" sz="3200" baseline="0" dirty="0" smtClean="0">
                <a:latin typeface="Cambria"/>
                <a:cs typeface="Cambria"/>
              </a:rPr>
              <a:t>Read</a:t>
            </a:r>
            <a:r>
              <a:rPr lang="en-NZ" sz="3200" dirty="0" smtClean="0">
                <a:latin typeface="Cambria"/>
                <a:cs typeface="Cambria"/>
              </a:rPr>
              <a:t> the three inclusive values in the Success for All document (back page)</a:t>
            </a:r>
          </a:p>
          <a:p>
            <a:pPr marL="514350" marR="0" lvl="0" indent="-514350" algn="l" defTabSz="914400" rtl="0" eaLnBrk="1" fontAlgn="auto" latinLnBrk="0" hangingPunct="1">
              <a:lnSpc>
                <a:spcPct val="100000"/>
              </a:lnSpc>
              <a:spcBef>
                <a:spcPts val="1000"/>
              </a:spcBef>
              <a:spcAft>
                <a:spcPts val="0"/>
              </a:spcAft>
              <a:buClr>
                <a:schemeClr val="accent6">
                  <a:lumMod val="75000"/>
                </a:schemeClr>
              </a:buClr>
              <a:buSzTx/>
              <a:buFont typeface="+mj-lt"/>
              <a:buAutoNum type="arabicPeriod"/>
              <a:tabLst/>
              <a:defRPr/>
            </a:pPr>
            <a:r>
              <a:rPr lang="en-NZ" sz="3200" dirty="0" smtClean="0">
                <a:latin typeface="Cambria"/>
                <a:cs typeface="Cambria"/>
              </a:rPr>
              <a:t>Discuss: Are inclusive values transparent in your school’s PB4L expectations? If not, what could you do to strengthen this aspect? </a:t>
            </a:r>
          </a:p>
          <a:p>
            <a:pPr marL="0" marR="0" lvl="0" indent="0" algn="l" defTabSz="914400" rtl="0" eaLnBrk="1" fontAlgn="auto" latinLnBrk="0" hangingPunct="1">
              <a:lnSpc>
                <a:spcPct val="100000"/>
              </a:lnSpc>
              <a:spcBef>
                <a:spcPts val="1000"/>
              </a:spcBef>
              <a:spcAft>
                <a:spcPts val="0"/>
              </a:spcAft>
              <a:buClr>
                <a:srgbClr val="58B947"/>
              </a:buClr>
              <a:buSzTx/>
              <a:buFont typeface="Arial" panose="020B0604020202020204" pitchFamily="34" charset="0"/>
              <a:buNone/>
              <a:tabLst/>
              <a:defRPr/>
            </a:pPr>
            <a:endParaRPr kumimoji="0" lang="en-NZ" sz="3200" b="0" i="1" u="none" strike="noStrike" kern="1200" cap="none" spc="0" normalizeH="0" baseline="0" noProof="0" dirty="0" smtClean="0">
              <a:ln>
                <a:noFill/>
              </a:ln>
              <a:solidFill>
                <a:schemeClr val="tx1"/>
              </a:solidFill>
              <a:effectLst/>
              <a:uLnTx/>
              <a:uFillTx/>
              <a:latin typeface="Cambria"/>
              <a:ea typeface="+mn-ea"/>
              <a:cs typeface="Cambria"/>
            </a:endParaRPr>
          </a:p>
          <a:p>
            <a:pPr marL="0" marR="0" lvl="0" indent="0" algn="r" defTabSz="914400" rtl="0" eaLnBrk="1" fontAlgn="auto" latinLnBrk="0" hangingPunct="1">
              <a:lnSpc>
                <a:spcPct val="100000"/>
              </a:lnSpc>
              <a:spcBef>
                <a:spcPts val="1000"/>
              </a:spcBef>
              <a:spcAft>
                <a:spcPts val="0"/>
              </a:spcAft>
              <a:buClr>
                <a:srgbClr val="58B947"/>
              </a:buClr>
              <a:buSzTx/>
              <a:buFont typeface="Arial" panose="020B0604020202020204" pitchFamily="34" charset="0"/>
              <a:buNone/>
              <a:tabLst/>
              <a:defRPr/>
            </a:pPr>
            <a:endParaRPr kumimoji="0" lang="en-NZ" sz="2162" b="0" i="1" u="none" strike="noStrike" kern="1200" cap="none" spc="0" normalizeH="0" baseline="0" noProof="0" dirty="0">
              <a:ln>
                <a:noFill/>
              </a:ln>
              <a:solidFill>
                <a:schemeClr val="tx1"/>
              </a:solidFill>
              <a:effectLst/>
              <a:uLnTx/>
              <a:uFillTx/>
              <a:latin typeface="Cambria"/>
              <a:ea typeface="+mn-ea"/>
              <a:cs typeface="Cambria"/>
            </a:endParaRPr>
          </a:p>
        </p:txBody>
      </p:sp>
      <p:pic>
        <p:nvPicPr>
          <p:cNvPr id="10" name="Picture 9">
            <a:hlinkClick r:id="rId4"/>
          </p:cNvPr>
          <p:cNvPicPr>
            <a:picLocks noChangeAspect="1" noChangeArrowheads="1"/>
          </p:cNvPicPr>
          <p:nvPr/>
        </p:nvPicPr>
        <p:blipFill>
          <a:blip r:embed="rId5" cstate="print"/>
          <a:srcRect/>
          <a:stretch>
            <a:fillRect/>
          </a:stretch>
        </p:blipFill>
        <p:spPr bwMode="auto">
          <a:xfrm rot="519458">
            <a:off x="6461936" y="1287111"/>
            <a:ext cx="2314675" cy="3280936"/>
          </a:xfrm>
          <a:prstGeom prst="rect">
            <a:avLst/>
          </a:prstGeom>
          <a:noFill/>
          <a:ln w="9525">
            <a:solidFill>
              <a:schemeClr val="tx1"/>
            </a:solidFill>
            <a:miter lim="800000"/>
            <a:headEnd/>
            <a:tailEnd/>
          </a:ln>
        </p:spPr>
      </p:pic>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152400" y="771550"/>
            <a:ext cx="8686800" cy="4162400"/>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Is a PB4L school an inclusive school?</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6" name="Picture 5" descr="download.png"/>
          <p:cNvPicPr>
            <a:picLocks noChangeAspect="1"/>
          </p:cNvPicPr>
          <p:nvPr/>
        </p:nvPicPr>
        <p:blipFill>
          <a:blip r:embed="rId4" cstate="print"/>
          <a:stretch>
            <a:fillRect/>
          </a:stretch>
        </p:blipFill>
        <p:spPr>
          <a:xfrm>
            <a:off x="152400" y="1962150"/>
            <a:ext cx="1412838" cy="1828800"/>
          </a:xfrm>
          <a:prstGeom prst="rect">
            <a:avLst/>
          </a:prstGeom>
        </p:spPr>
      </p:pic>
      <p:pic>
        <p:nvPicPr>
          <p:cNvPr id="13" name="Picture 12" descr="download.png"/>
          <p:cNvPicPr>
            <a:picLocks noChangeAspect="1"/>
          </p:cNvPicPr>
          <p:nvPr/>
        </p:nvPicPr>
        <p:blipFill>
          <a:blip r:embed="rId4" cstate="print"/>
          <a:stretch>
            <a:fillRect/>
          </a:stretch>
        </p:blipFill>
        <p:spPr>
          <a:xfrm rot="10800000">
            <a:off x="1979712" y="2067694"/>
            <a:ext cx="1412838" cy="1828800"/>
          </a:xfrm>
          <a:prstGeom prst="rect">
            <a:avLst/>
          </a:prstGeom>
        </p:spPr>
      </p:pic>
      <p:pic>
        <p:nvPicPr>
          <p:cNvPr id="14" name="Picture 13" descr="download.png"/>
          <p:cNvPicPr>
            <a:picLocks noChangeAspect="1"/>
          </p:cNvPicPr>
          <p:nvPr/>
        </p:nvPicPr>
        <p:blipFill>
          <a:blip r:embed="rId4" cstate="print"/>
          <a:stretch>
            <a:fillRect/>
          </a:stretch>
        </p:blipFill>
        <p:spPr>
          <a:xfrm rot="16200000" flipH="1">
            <a:off x="3843877" y="1859713"/>
            <a:ext cx="1412838" cy="1828800"/>
          </a:xfrm>
          <a:prstGeom prst="rect">
            <a:avLst/>
          </a:prstGeom>
        </p:spPr>
      </p:pic>
      <p:pic>
        <p:nvPicPr>
          <p:cNvPr id="15" name="Picture 14" descr="download.png"/>
          <p:cNvPicPr>
            <a:picLocks noChangeAspect="1"/>
          </p:cNvPicPr>
          <p:nvPr/>
        </p:nvPicPr>
        <p:blipFill>
          <a:blip r:embed="rId4" cstate="print"/>
          <a:stretch>
            <a:fillRect/>
          </a:stretch>
        </p:blipFill>
        <p:spPr>
          <a:xfrm rot="5400000">
            <a:off x="5716085" y="1859713"/>
            <a:ext cx="1412838" cy="1828800"/>
          </a:xfrm>
          <a:prstGeom prst="rect">
            <a:avLst/>
          </a:prstGeom>
        </p:spPr>
      </p:pic>
      <p:pic>
        <p:nvPicPr>
          <p:cNvPr id="17" name="Picture 16" descr="download.png"/>
          <p:cNvPicPr>
            <a:picLocks noChangeAspect="1"/>
          </p:cNvPicPr>
          <p:nvPr/>
        </p:nvPicPr>
        <p:blipFill>
          <a:blip r:embed="rId4" cstate="print"/>
          <a:stretch>
            <a:fillRect/>
          </a:stretch>
        </p:blipFill>
        <p:spPr>
          <a:xfrm rot="16200000" flipH="1">
            <a:off x="7523181" y="1859713"/>
            <a:ext cx="1412838" cy="1828800"/>
          </a:xfrm>
          <a:prstGeom prst="rect">
            <a:avLst/>
          </a:prstGeom>
        </p:spPr>
      </p:pic>
      <p:sp>
        <p:nvSpPr>
          <p:cNvPr id="10" name="TextBox 9"/>
          <p:cNvSpPr txBox="1"/>
          <p:nvPr/>
        </p:nvSpPr>
        <p:spPr>
          <a:xfrm>
            <a:off x="107504" y="4155926"/>
            <a:ext cx="1656184" cy="646331"/>
          </a:xfrm>
          <a:prstGeom prst="rect">
            <a:avLst/>
          </a:prstGeom>
          <a:noFill/>
        </p:spPr>
        <p:txBody>
          <a:bodyPr wrap="square" rtlCol="0">
            <a:spAutoFit/>
          </a:bodyPr>
          <a:lstStyle/>
          <a:p>
            <a:pPr algn="ctr"/>
            <a:r>
              <a:rPr lang="en-NZ" sz="3600" dirty="0" smtClean="0"/>
              <a:t>Yes!</a:t>
            </a:r>
            <a:endParaRPr lang="en-NZ" sz="3600" dirty="0"/>
          </a:p>
        </p:txBody>
      </p:sp>
      <p:sp>
        <p:nvSpPr>
          <p:cNvPr id="11" name="TextBox 10"/>
          <p:cNvSpPr txBox="1"/>
          <p:nvPr/>
        </p:nvSpPr>
        <p:spPr>
          <a:xfrm>
            <a:off x="1835696" y="4155926"/>
            <a:ext cx="1656184" cy="646331"/>
          </a:xfrm>
          <a:prstGeom prst="rect">
            <a:avLst/>
          </a:prstGeom>
          <a:noFill/>
        </p:spPr>
        <p:txBody>
          <a:bodyPr wrap="square" rtlCol="0">
            <a:spAutoFit/>
          </a:bodyPr>
          <a:lstStyle/>
          <a:p>
            <a:pPr algn="ctr"/>
            <a:r>
              <a:rPr lang="en-NZ" sz="3600" dirty="0" smtClean="0"/>
              <a:t>No!</a:t>
            </a:r>
            <a:endParaRPr lang="en-NZ" sz="3600" dirty="0"/>
          </a:p>
        </p:txBody>
      </p:sp>
      <p:sp>
        <p:nvSpPr>
          <p:cNvPr id="12" name="TextBox 11"/>
          <p:cNvSpPr txBox="1"/>
          <p:nvPr/>
        </p:nvSpPr>
        <p:spPr>
          <a:xfrm>
            <a:off x="3635896" y="4155926"/>
            <a:ext cx="1728192" cy="646331"/>
          </a:xfrm>
          <a:prstGeom prst="rect">
            <a:avLst/>
          </a:prstGeom>
          <a:noFill/>
        </p:spPr>
        <p:txBody>
          <a:bodyPr wrap="square" rtlCol="0">
            <a:spAutoFit/>
          </a:bodyPr>
          <a:lstStyle/>
          <a:p>
            <a:pPr algn="ctr"/>
            <a:r>
              <a:rPr lang="en-NZ" sz="3600" dirty="0" smtClean="0"/>
              <a:t>Maybe?</a:t>
            </a:r>
            <a:endParaRPr lang="en-NZ" sz="3600" dirty="0"/>
          </a:p>
        </p:txBody>
      </p:sp>
      <p:sp>
        <p:nvSpPr>
          <p:cNvPr id="16" name="Rectangle 15"/>
          <p:cNvSpPr/>
          <p:nvPr/>
        </p:nvSpPr>
        <p:spPr>
          <a:xfrm>
            <a:off x="107504" y="1779662"/>
            <a:ext cx="1656184"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1835696" y="1779662"/>
            <a:ext cx="1656184"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p:cNvSpPr/>
          <p:nvPr/>
        </p:nvSpPr>
        <p:spPr>
          <a:xfrm>
            <a:off x="3635896" y="1779662"/>
            <a:ext cx="1728192"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p:cNvSpPr/>
          <p:nvPr/>
        </p:nvSpPr>
        <p:spPr>
          <a:xfrm>
            <a:off x="5508104" y="1779662"/>
            <a:ext cx="3528392"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p:cNvSpPr txBox="1"/>
          <p:nvPr/>
        </p:nvSpPr>
        <p:spPr>
          <a:xfrm>
            <a:off x="5580112" y="4155926"/>
            <a:ext cx="3456384" cy="646331"/>
          </a:xfrm>
          <a:prstGeom prst="rect">
            <a:avLst/>
          </a:prstGeom>
          <a:noFill/>
        </p:spPr>
        <p:txBody>
          <a:bodyPr wrap="square" rtlCol="0">
            <a:spAutoFit/>
          </a:bodyPr>
          <a:lstStyle/>
          <a:p>
            <a:pPr algn="ctr"/>
            <a:r>
              <a:rPr lang="en-NZ" sz="3600" dirty="0" smtClean="0"/>
              <a:t>Depends...</a:t>
            </a:r>
            <a:endParaRPr lang="en-NZ" sz="3600" dirty="0"/>
          </a:p>
        </p:txBody>
      </p:sp>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E_orange_Maori_banner.jpg"/>
          <p:cNvPicPr>
            <a:picLocks noChangeAspect="1"/>
          </p:cNvPicPr>
          <p:nvPr/>
        </p:nvPicPr>
        <p:blipFill>
          <a:blip r:embed="rId3" cstate="print"/>
          <a:stretch>
            <a:fillRect/>
          </a:stretch>
        </p:blipFill>
        <p:spPr>
          <a:xfrm rot="10800000">
            <a:off x="-3" y="-3"/>
            <a:ext cx="9144002" cy="897566"/>
          </a:xfrm>
          <a:prstGeom prst="rect">
            <a:avLst/>
          </a:prstGeom>
        </p:spPr>
      </p:pic>
      <p:sp>
        <p:nvSpPr>
          <p:cNvPr id="9" name="Subtitle 2"/>
          <p:cNvSpPr txBox="1">
            <a:spLocks/>
          </p:cNvSpPr>
          <p:nvPr/>
        </p:nvSpPr>
        <p:spPr>
          <a:xfrm>
            <a:off x="304800" y="590550"/>
            <a:ext cx="8155632" cy="3171800"/>
          </a:xfrm>
          <a:prstGeom prst="rect">
            <a:avLst/>
          </a:prstGeom>
          <a:noFill/>
        </p:spPr>
        <p:txBody>
          <a:bodyPr vert="horz" lIns="91440" tIns="45720" rIns="91440" bIns="45720" rtlCol="0">
            <a:normAutofit/>
          </a:bodyPr>
          <a:lstStyle/>
          <a:p>
            <a:r>
              <a:rPr lang="en-US" sz="4300" dirty="0" smtClean="0">
                <a:solidFill>
                  <a:schemeClr val="accent6">
                    <a:lumMod val="75000"/>
                  </a:schemeClr>
                </a:solidFill>
              </a:rPr>
              <a:t>Theme: Hear our voices</a:t>
            </a:r>
            <a:endParaRPr lang="en-NZ" sz="4300" dirty="0" smtClean="0">
              <a:solidFill>
                <a:schemeClr val="accent6">
                  <a:lumMod val="75000"/>
                </a:schemeClr>
              </a:solidFill>
            </a:endParaRPr>
          </a:p>
          <a:p>
            <a:pPr lvl="0"/>
            <a:endParaRPr lang="en-NZ" sz="2800" dirty="0" smtClean="0"/>
          </a:p>
          <a:p>
            <a:pPr lvl="0"/>
            <a:endParaRPr lang="en-NZ" sz="2800" dirty="0" smtClean="0"/>
          </a:p>
          <a:p>
            <a:pPr lvl="0"/>
            <a:endParaRPr lang="en-NZ" sz="2800" dirty="0" smtClean="0"/>
          </a:p>
          <a:p>
            <a:pPr lvl="0"/>
            <a:endParaRPr lang="en-NZ" sz="28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0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NZ" sz="4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4" name="Text Placeholder 3"/>
          <p:cNvSpPr txBox="1">
            <a:spLocks/>
          </p:cNvSpPr>
          <p:nvPr/>
        </p:nvSpPr>
        <p:spPr>
          <a:xfrm>
            <a:off x="6019800" y="1657350"/>
            <a:ext cx="2495755" cy="3221831"/>
          </a:xfrm>
          <a:prstGeom prst="rect">
            <a:avLst/>
          </a:prstGeom>
        </p:spPr>
        <p:txBody>
          <a:bodyPr vert="horz" lIns="91440" tIns="45720" rIns="91440" bIns="45720" rtlCol="0">
            <a:normAutofit/>
          </a:bodyPr>
          <a:lstStyle/>
          <a:p>
            <a:pPr marL="360363" marR="0" lvl="0" indent="0" algn="l" defTabSz="914400" rtl="0" eaLnBrk="1" fontAlgn="auto" latinLnBrk="0" hangingPunct="1">
              <a:lnSpc>
                <a:spcPct val="90000"/>
              </a:lnSpc>
              <a:spcBef>
                <a:spcPts val="1000"/>
              </a:spcBef>
              <a:spcAft>
                <a:spcPts val="0"/>
              </a:spcAft>
              <a:buClr>
                <a:srgbClr val="58B947"/>
              </a:buClr>
              <a:buSzTx/>
              <a:buFont typeface="Arial" panose="020B0604020202020204" pitchFamily="34" charset="0"/>
              <a:buNone/>
              <a:tabLst/>
              <a:defRPr/>
            </a:pPr>
            <a:r>
              <a:rPr kumimoji="0" lang="en-NZ" sz="2800" b="0" i="1" u="none" strike="noStrike" kern="1200" cap="none" spc="0" normalizeH="0" baseline="0" noProof="0" dirty="0" smtClean="0">
                <a:ln>
                  <a:noFill/>
                </a:ln>
                <a:solidFill>
                  <a:schemeClr val="tx1"/>
                </a:solidFill>
                <a:effectLst/>
                <a:uLnTx/>
                <a:uFillTx/>
                <a:latin typeface="Cambria"/>
                <a:ea typeface="+mn-ea"/>
                <a:cs typeface="Cambria"/>
              </a:rPr>
              <a:t>“It’s important to hear our voices.”</a:t>
            </a:r>
          </a:p>
          <a:p>
            <a:pPr marL="360363" marR="0" lvl="0" indent="0" algn="r" defTabSz="914400" rtl="0" eaLnBrk="1" fontAlgn="auto" latinLnBrk="0" hangingPunct="1">
              <a:lnSpc>
                <a:spcPct val="90000"/>
              </a:lnSpc>
              <a:spcBef>
                <a:spcPts val="1000"/>
              </a:spcBef>
              <a:spcAft>
                <a:spcPts val="0"/>
              </a:spcAft>
              <a:buClr>
                <a:srgbClr val="58B947"/>
              </a:buClr>
              <a:buSzTx/>
              <a:buFont typeface="Arial" panose="020B0604020202020204" pitchFamily="34" charset="0"/>
              <a:buNone/>
              <a:tabLst/>
              <a:defRPr/>
            </a:pPr>
            <a:r>
              <a:rPr kumimoji="0" lang="en-NZ" sz="2000" b="0" i="0" u="none" strike="noStrike" kern="1200" cap="none" spc="0" normalizeH="0" baseline="0" noProof="0" dirty="0" smtClean="0">
                <a:ln>
                  <a:noFill/>
                </a:ln>
                <a:solidFill>
                  <a:schemeClr val="tx1"/>
                </a:solidFill>
                <a:effectLst/>
                <a:uLnTx/>
                <a:uFillTx/>
                <a:latin typeface="Cambria"/>
                <a:ea typeface="+mn-ea"/>
                <a:cs typeface="Cambria"/>
              </a:rPr>
              <a:t>Madeleine</a:t>
            </a:r>
            <a:endParaRPr kumimoji="0" lang="en-NZ" sz="2000" b="0" i="0" u="none" strike="noStrike" kern="1200" cap="none" spc="0" normalizeH="0" baseline="0" noProof="0" dirty="0">
              <a:ln>
                <a:noFill/>
              </a:ln>
              <a:solidFill>
                <a:schemeClr val="tx1"/>
              </a:solidFill>
              <a:effectLst/>
              <a:uLnTx/>
              <a:uFillTx/>
              <a:latin typeface="Cambria"/>
              <a:ea typeface="+mn-ea"/>
              <a:cs typeface="Cambria"/>
            </a:endParaRPr>
          </a:p>
        </p:txBody>
      </p:sp>
      <p:pic>
        <p:nvPicPr>
          <p:cNvPr id="5" name="Picture 4" descr="Screen Shot 2016-07-13 at 9.53.44 AM.png"/>
          <p:cNvPicPr/>
          <p:nvPr/>
        </p:nvPicPr>
        <p:blipFill>
          <a:blip r:embed="rId4" cstate="print"/>
          <a:stretch>
            <a:fillRect/>
          </a:stretch>
        </p:blipFill>
        <p:spPr>
          <a:xfrm>
            <a:off x="381000" y="1733550"/>
            <a:ext cx="5270500" cy="3175000"/>
          </a:xfrm>
          <a:prstGeom prst="rect">
            <a:avLst/>
          </a:prstGeom>
        </p:spPr>
      </p:pic>
    </p:spTree>
    <p:extLst>
      <p:ext uri="{BB962C8B-B14F-4D97-AF65-F5344CB8AC3E}">
        <p14:creationId xmlns="" xmlns:p14="http://schemas.microsoft.com/office/powerpoint/2010/main" val="27293547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4&quot;/&gt;&lt;property id=&quot;20307&quot; value=&quot;264&quot;/&gt;&lt;/object&gt;&lt;object type=&quot;3&quot; unique_id=&quot;10006&quot;&gt;&lt;property id=&quot;20148&quot; value=&quot;5&quot;/&gt;&lt;property id=&quot;20300&quot; value=&quot;Slide 2 - &amp;quot;The School Curriculum: Design and Review&amp;quot;&quot;/&gt;&lt;property id=&quot;20307&quot; value=&quot;258&quot;/&gt;&lt;/object&gt;&lt;object type=&quot;3&quot; unique_id=&quot;10007&quot;&gt;&lt;property id=&quot;20148&quot; value=&quot;5&quot;/&gt;&lt;property id=&quot;20300&quot; value=&quot;Slide 3&quot;/&gt;&lt;property id=&quot;20307&quot; value=&quot;259&quot;/&gt;&lt;/object&gt;&lt;object type=&quot;3&quot; unique_id=&quot;10193&quot;&gt;&lt;property id=&quot;20148&quot; value=&quot;5&quot;/&gt;&lt;property id=&quot;20300&quot; value=&quot;Slide 1&quot;/&gt;&lt;property id=&quot;20307&quot; value=&quot;265&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4668</TotalTime>
  <Words>2921</Words>
  <Application>Microsoft Office PowerPoint</Application>
  <PresentationFormat>On-screen Show (16:9)</PresentationFormat>
  <Paragraphs>303</Paragraphs>
  <Slides>29</Slides>
  <Notes>28</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Slide 5</vt:lpstr>
      <vt:lpstr>Slide 6</vt:lpstr>
      <vt:lpstr>Slide 7</vt:lpstr>
      <vt:lpstr>Slide 8</vt:lpstr>
      <vt:lpstr>Slide 9</vt:lpstr>
      <vt:lpstr>Students need to feel they belong </vt:lpstr>
      <vt:lpstr>Slide 11</vt:lpstr>
      <vt:lpstr>Slide 12</vt:lpstr>
      <vt:lpstr>Student voice resources </vt:lpstr>
      <vt:lpstr>The most important things to help me learn…  (Inclusion) </vt:lpstr>
      <vt:lpstr>The most important things to help me learn… (PB4L)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Ministry of Education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Sonia Glogowski</dc:creator>
  <cp:lastModifiedBy>Julia Gates</cp:lastModifiedBy>
  <cp:revision>413</cp:revision>
  <dcterms:created xsi:type="dcterms:W3CDTF">2016-08-10T21:26:30Z</dcterms:created>
  <dcterms:modified xsi:type="dcterms:W3CDTF">2016-08-22T21:18:10Z</dcterms:modified>
</cp:coreProperties>
</file>